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webextensions/webextension1.xml" ContentType="application/vnd.ms-office.webextension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7" r:id="rId4"/>
  </p:sldMasterIdLst>
  <p:notesMasterIdLst>
    <p:notesMasterId r:id="rId21"/>
  </p:notesMasterIdLst>
  <p:sldIdLst>
    <p:sldId id="256" r:id="rId5"/>
    <p:sldId id="303" r:id="rId6"/>
    <p:sldId id="302" r:id="rId7"/>
    <p:sldId id="304" r:id="rId8"/>
    <p:sldId id="305" r:id="rId9"/>
    <p:sldId id="306" r:id="rId10"/>
    <p:sldId id="312" r:id="rId11"/>
    <p:sldId id="307" r:id="rId12"/>
    <p:sldId id="308" r:id="rId13"/>
    <p:sldId id="258" r:id="rId14"/>
    <p:sldId id="311" r:id="rId15"/>
    <p:sldId id="313" r:id="rId16"/>
    <p:sldId id="315" r:id="rId17"/>
    <p:sldId id="314" r:id="rId18"/>
    <p:sldId id="268" r:id="rId19"/>
    <p:sldId id="281" r:id="rId20"/>
  </p:sldIdLst>
  <p:sldSz cx="9144000" cy="5143500" type="screen16x9"/>
  <p:notesSz cx="6858000" cy="9144000"/>
  <p:embeddedFontLst>
    <p:embeddedFont>
      <p:font typeface="Be Vietnam Pro" panose="020B0604020202020204" charset="0"/>
      <p:regular r:id="rId22"/>
      <p:bold r:id="rId23"/>
      <p:italic r:id="rId24"/>
      <p:boldItalic r:id="rId25"/>
    </p:embeddedFont>
    <p:embeddedFont>
      <p:font typeface="Figtree" panose="020B0604020202020204" charset="0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F4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1061F19-24A4-117A-382E-26117BA8D9EA}" v="25" dt="2023-04-18T07:50:52.556"/>
    <p1510:client id="{94EA183F-39F8-D899-2C46-AE73B6BCD81C}" v="3027" dt="2023-04-17T17:01:59.786"/>
    <p1510:client id="{AE0C64A7-43C3-4692-903D-267A63B39783}" v="1859" dt="2023-04-18T08:09:36.161"/>
    <p1510:client id="{DF7E7B56-AFEB-E136-C45D-787758BC4F15}" v="190" dt="2023-04-17T18:29:01.400"/>
  </p1510:revLst>
</p1510:revInfo>
</file>

<file path=ppt/tableStyles.xml><?xml version="1.0" encoding="utf-8"?>
<a:tblStyleLst xmlns:a="http://schemas.openxmlformats.org/drawingml/2006/main" def="{DFED74D7-7F94-4EFB-A7EE-B0EF8E5B35B8}">
  <a:tblStyle styleId="{DFED74D7-7F94-4EFB-A7EE-B0EF8E5B35B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162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5.fntdata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34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4.fntdata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8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3.fntdata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presProps" Target="presProps.xml"/><Relationship Id="rId8" Type="http://schemas.openxmlformats.org/officeDocument/2006/relationships/slide" Target="slides/slide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1C71F56-C809-4E36-9823-5659BDE35D8E}" type="doc">
      <dgm:prSet loTypeId="urn:microsoft.com/office/officeart/2008/layout/LinedList" loCatId="list" qsTypeId="urn:microsoft.com/office/officeart/2005/8/quickstyle/simple5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D1FA48D3-8B24-455E-ACD8-44D8A5D89A76}">
      <dgm:prSet phldrT="[Text]" custT="1"/>
      <dgm:spPr/>
      <dgm:t>
        <a:bodyPr/>
        <a:lstStyle/>
        <a:p>
          <a:r>
            <a:rPr lang="en-US" sz="1600" b="1">
              <a:latin typeface="Be Vietnam Pro" panose="020B0604020202020204" charset="0"/>
            </a:rPr>
            <a:t>Name</a:t>
          </a:r>
        </a:p>
      </dgm:t>
    </dgm:pt>
    <dgm:pt modelId="{086D9600-B8E3-4BA8-B64F-005C0FBF6A3A}" type="parTrans" cxnId="{5144CAD2-BB32-4F3A-917D-8087142E261B}">
      <dgm:prSet/>
      <dgm:spPr/>
      <dgm:t>
        <a:bodyPr/>
        <a:lstStyle/>
        <a:p>
          <a:endParaRPr lang="en-US" sz="1400">
            <a:latin typeface="Be Vietnam Pro" panose="020B0604020202020204" charset="0"/>
          </a:endParaRPr>
        </a:p>
      </dgm:t>
    </dgm:pt>
    <dgm:pt modelId="{CEBA4E0D-230F-4A66-AC80-5D91319873AF}" type="sibTrans" cxnId="{5144CAD2-BB32-4F3A-917D-8087142E261B}">
      <dgm:prSet/>
      <dgm:spPr/>
      <dgm:t>
        <a:bodyPr/>
        <a:lstStyle/>
        <a:p>
          <a:endParaRPr lang="en-US" sz="1400">
            <a:latin typeface="Be Vietnam Pro" panose="020B0604020202020204" charset="0"/>
          </a:endParaRPr>
        </a:p>
      </dgm:t>
    </dgm:pt>
    <dgm:pt modelId="{188E21C5-F1BD-4803-B214-7360CC3C1D34}">
      <dgm:prSet phldrT="[Text]" custT="1"/>
      <dgm:spPr/>
      <dgm:t>
        <a:bodyPr/>
        <a:lstStyle/>
        <a:p>
          <a:r>
            <a:rPr lang="en-US" sz="1400" b="0" i="0">
              <a:latin typeface="Be Vietnam Pro" panose="020B0604020202020204" charset="0"/>
            </a:rPr>
            <a:t>K-</a:t>
          </a:r>
          <a:r>
            <a:rPr lang="en-US" sz="1400" b="0" i="0" err="1">
              <a:latin typeface="Be Vietnam Pro" panose="020B0604020202020204" charset="0"/>
            </a:rPr>
            <a:t>Neighbours</a:t>
          </a:r>
          <a:endParaRPr lang="en-US" sz="1400">
            <a:latin typeface="Be Vietnam Pro" panose="020B0604020202020204" charset="0"/>
          </a:endParaRPr>
        </a:p>
      </dgm:t>
    </dgm:pt>
    <dgm:pt modelId="{FDE3E27D-3672-4B66-ADB8-7DC0AEA52547}" type="parTrans" cxnId="{12BDF73D-85A3-429F-B5A7-912D507E9005}">
      <dgm:prSet/>
      <dgm:spPr/>
      <dgm:t>
        <a:bodyPr/>
        <a:lstStyle/>
        <a:p>
          <a:endParaRPr lang="en-US" sz="1400">
            <a:latin typeface="Be Vietnam Pro" panose="020B0604020202020204" charset="0"/>
          </a:endParaRPr>
        </a:p>
      </dgm:t>
    </dgm:pt>
    <dgm:pt modelId="{D685F083-1732-4A90-A73D-6E81FE24A422}" type="sibTrans" cxnId="{12BDF73D-85A3-429F-B5A7-912D507E9005}">
      <dgm:prSet/>
      <dgm:spPr/>
      <dgm:t>
        <a:bodyPr/>
        <a:lstStyle/>
        <a:p>
          <a:endParaRPr lang="en-US" sz="1400">
            <a:latin typeface="Be Vietnam Pro" panose="020B0604020202020204" charset="0"/>
          </a:endParaRPr>
        </a:p>
      </dgm:t>
    </dgm:pt>
    <dgm:pt modelId="{233C4915-53CB-4691-A5FA-1BDBA78E4E23}">
      <dgm:prSet phldrT="[Text]" custT="1"/>
      <dgm:spPr/>
      <dgm:t>
        <a:bodyPr/>
        <a:lstStyle/>
        <a:p>
          <a:r>
            <a:rPr lang="en-US" sz="1400" b="0" i="0">
              <a:latin typeface="Be Vietnam Pro" panose="020B0604020202020204" charset="0"/>
            </a:rPr>
            <a:t>Logistic Regression</a:t>
          </a:r>
          <a:endParaRPr lang="en-US" sz="1400">
            <a:latin typeface="Be Vietnam Pro" panose="020B0604020202020204" charset="0"/>
          </a:endParaRPr>
        </a:p>
      </dgm:t>
    </dgm:pt>
    <dgm:pt modelId="{486F918C-25E5-4290-B545-FAEA64929A35}" type="parTrans" cxnId="{73DEF951-675D-48B8-A05E-8FF377D155A9}">
      <dgm:prSet/>
      <dgm:spPr/>
      <dgm:t>
        <a:bodyPr/>
        <a:lstStyle/>
        <a:p>
          <a:endParaRPr lang="en-US" sz="1400">
            <a:latin typeface="Be Vietnam Pro" panose="020B0604020202020204" charset="0"/>
          </a:endParaRPr>
        </a:p>
      </dgm:t>
    </dgm:pt>
    <dgm:pt modelId="{B2806575-BB1F-44E0-A61F-AA7F355D2A5F}" type="sibTrans" cxnId="{73DEF951-675D-48B8-A05E-8FF377D155A9}">
      <dgm:prSet/>
      <dgm:spPr/>
      <dgm:t>
        <a:bodyPr/>
        <a:lstStyle/>
        <a:p>
          <a:endParaRPr lang="en-US" sz="1400">
            <a:latin typeface="Be Vietnam Pro" panose="020B0604020202020204" charset="0"/>
          </a:endParaRPr>
        </a:p>
      </dgm:t>
    </dgm:pt>
    <dgm:pt modelId="{A70AE182-BDBC-4EF3-9864-0DA72153E4FE}">
      <dgm:prSet phldrT="[Text]" custT="1"/>
      <dgm:spPr/>
      <dgm:t>
        <a:bodyPr/>
        <a:lstStyle/>
        <a:p>
          <a:r>
            <a:rPr lang="en-US" sz="1400" b="0" i="0">
              <a:latin typeface="Be Vietnam Pro" panose="020B0604020202020204" charset="0"/>
            </a:rPr>
            <a:t>Decision Tree Classifier</a:t>
          </a:r>
          <a:endParaRPr lang="en-US" sz="1400">
            <a:latin typeface="Be Vietnam Pro" panose="020B0604020202020204" charset="0"/>
          </a:endParaRPr>
        </a:p>
      </dgm:t>
    </dgm:pt>
    <dgm:pt modelId="{3ADDF2B3-F45E-4B9D-BE86-37B641176D68}" type="parTrans" cxnId="{B1434BCA-7D7C-44D1-BA62-3E40F97182FB}">
      <dgm:prSet/>
      <dgm:spPr/>
      <dgm:t>
        <a:bodyPr/>
        <a:lstStyle/>
        <a:p>
          <a:endParaRPr lang="en-US" sz="1400">
            <a:latin typeface="Be Vietnam Pro" panose="020B0604020202020204" charset="0"/>
          </a:endParaRPr>
        </a:p>
      </dgm:t>
    </dgm:pt>
    <dgm:pt modelId="{C5676F72-CEE7-4244-B63A-EE66543A441B}" type="sibTrans" cxnId="{B1434BCA-7D7C-44D1-BA62-3E40F97182FB}">
      <dgm:prSet/>
      <dgm:spPr/>
      <dgm:t>
        <a:bodyPr/>
        <a:lstStyle/>
        <a:p>
          <a:endParaRPr lang="en-US" sz="1400">
            <a:latin typeface="Be Vietnam Pro" panose="020B0604020202020204" charset="0"/>
          </a:endParaRPr>
        </a:p>
      </dgm:t>
    </dgm:pt>
    <dgm:pt modelId="{E45B9299-15AE-491A-A5A0-5C4CFC29C270}">
      <dgm:prSet phldrT="[Text]" custT="1"/>
      <dgm:spPr/>
      <dgm:t>
        <a:bodyPr/>
        <a:lstStyle/>
        <a:p>
          <a:r>
            <a:rPr lang="en-US" sz="1400" b="0" i="0">
              <a:latin typeface="Be Vietnam Pro" panose="020B0604020202020204" charset="0"/>
            </a:rPr>
            <a:t>Random Forest</a:t>
          </a:r>
          <a:endParaRPr lang="en-US" sz="1400">
            <a:latin typeface="Be Vietnam Pro" panose="020B0604020202020204" charset="0"/>
          </a:endParaRPr>
        </a:p>
      </dgm:t>
    </dgm:pt>
    <dgm:pt modelId="{BB335BC4-E4E0-4303-91BF-DE7512904C2D}" type="parTrans" cxnId="{DA23AB5C-86BF-48D4-A81A-F294411B28BA}">
      <dgm:prSet/>
      <dgm:spPr/>
      <dgm:t>
        <a:bodyPr/>
        <a:lstStyle/>
        <a:p>
          <a:endParaRPr lang="en-US" sz="1400">
            <a:latin typeface="Be Vietnam Pro" panose="020B0604020202020204" charset="0"/>
          </a:endParaRPr>
        </a:p>
      </dgm:t>
    </dgm:pt>
    <dgm:pt modelId="{59C8E0BD-B331-4A9F-A8FC-9B12F7C88210}" type="sibTrans" cxnId="{DA23AB5C-86BF-48D4-A81A-F294411B28BA}">
      <dgm:prSet/>
      <dgm:spPr/>
      <dgm:t>
        <a:bodyPr/>
        <a:lstStyle/>
        <a:p>
          <a:endParaRPr lang="en-US" sz="1400">
            <a:latin typeface="Be Vietnam Pro" panose="020B0604020202020204" charset="0"/>
          </a:endParaRPr>
        </a:p>
      </dgm:t>
    </dgm:pt>
    <dgm:pt modelId="{9E528E27-DDFB-40A5-8D5B-6C940C343B47}">
      <dgm:prSet phldrT="[Text]" custT="1"/>
      <dgm:spPr/>
      <dgm:t>
        <a:bodyPr/>
        <a:lstStyle/>
        <a:p>
          <a:r>
            <a:rPr lang="en-US" sz="1400" b="0" i="0" err="1">
              <a:latin typeface="Be Vietnam Pro" panose="020B0604020202020204" charset="0"/>
            </a:rPr>
            <a:t>Adaboost</a:t>
          </a:r>
          <a:endParaRPr lang="en-US" sz="1400">
            <a:latin typeface="Be Vietnam Pro" panose="020B0604020202020204" charset="0"/>
          </a:endParaRPr>
        </a:p>
      </dgm:t>
    </dgm:pt>
    <dgm:pt modelId="{6F195FD7-B054-4BDE-A1A3-969F2E96CB41}" type="parTrans" cxnId="{D1E932CA-C496-4F49-87EF-5DF58A3E6548}">
      <dgm:prSet/>
      <dgm:spPr/>
      <dgm:t>
        <a:bodyPr/>
        <a:lstStyle/>
        <a:p>
          <a:endParaRPr lang="en-US" sz="1400">
            <a:latin typeface="Be Vietnam Pro" panose="020B0604020202020204" charset="0"/>
          </a:endParaRPr>
        </a:p>
      </dgm:t>
    </dgm:pt>
    <dgm:pt modelId="{3CE598A9-343A-453F-BA5F-08A3C32655AB}" type="sibTrans" cxnId="{D1E932CA-C496-4F49-87EF-5DF58A3E6548}">
      <dgm:prSet/>
      <dgm:spPr/>
      <dgm:t>
        <a:bodyPr/>
        <a:lstStyle/>
        <a:p>
          <a:endParaRPr lang="en-US" sz="1400">
            <a:latin typeface="Be Vietnam Pro" panose="020B0604020202020204" charset="0"/>
          </a:endParaRPr>
        </a:p>
      </dgm:t>
    </dgm:pt>
    <dgm:pt modelId="{5C6B1964-06BE-48E2-AB29-A0F3178E012F}">
      <dgm:prSet phldrT="[Text]" custT="1"/>
      <dgm:spPr/>
      <dgm:t>
        <a:bodyPr/>
        <a:lstStyle/>
        <a:p>
          <a:r>
            <a:rPr lang="en-US" sz="1400">
              <a:latin typeface="Be Vietnam Pro" panose="020B0604020202020204" charset="0"/>
            </a:rPr>
            <a:t>Support Vector Machine</a:t>
          </a:r>
        </a:p>
      </dgm:t>
    </dgm:pt>
    <dgm:pt modelId="{2BCF2A91-0C5D-4796-9C6A-747857CCBF6B}" type="parTrans" cxnId="{CC04B824-163E-4B15-93DE-1A219FAE52F0}">
      <dgm:prSet/>
      <dgm:spPr/>
      <dgm:t>
        <a:bodyPr/>
        <a:lstStyle/>
        <a:p>
          <a:endParaRPr lang="en-US" sz="1400">
            <a:latin typeface="Be Vietnam Pro" panose="020B0604020202020204" charset="0"/>
          </a:endParaRPr>
        </a:p>
      </dgm:t>
    </dgm:pt>
    <dgm:pt modelId="{74CCD460-A9C0-40EE-AA3E-0AC3D2041D07}" type="sibTrans" cxnId="{CC04B824-163E-4B15-93DE-1A219FAE52F0}">
      <dgm:prSet/>
      <dgm:spPr/>
      <dgm:t>
        <a:bodyPr/>
        <a:lstStyle/>
        <a:p>
          <a:endParaRPr lang="en-US" sz="1400">
            <a:latin typeface="Be Vietnam Pro" panose="020B0604020202020204" charset="0"/>
          </a:endParaRPr>
        </a:p>
      </dgm:t>
    </dgm:pt>
    <dgm:pt modelId="{03A59AFA-2B47-4FFD-BBCE-E93148F6C204}">
      <dgm:prSet phldrT="[Text]" custT="1"/>
      <dgm:spPr/>
      <dgm:t>
        <a:bodyPr/>
        <a:lstStyle/>
        <a:p>
          <a:r>
            <a:rPr lang="en-US" sz="1400" b="0" i="0">
              <a:latin typeface="Be Vietnam Pro" panose="020B0604020202020204" charset="0"/>
            </a:rPr>
            <a:t>Naive Bayes</a:t>
          </a:r>
          <a:endParaRPr lang="en-US" sz="1400">
            <a:latin typeface="Be Vietnam Pro" panose="020B0604020202020204" charset="0"/>
          </a:endParaRPr>
        </a:p>
      </dgm:t>
    </dgm:pt>
    <dgm:pt modelId="{12A052A0-19CD-40BE-9EA7-05EC58163CF6}" type="parTrans" cxnId="{FABEAA13-85AC-4546-8C85-0B2095537FD1}">
      <dgm:prSet/>
      <dgm:spPr/>
      <dgm:t>
        <a:bodyPr/>
        <a:lstStyle/>
        <a:p>
          <a:endParaRPr lang="en-US" sz="1400">
            <a:latin typeface="Be Vietnam Pro" panose="020B0604020202020204" charset="0"/>
          </a:endParaRPr>
        </a:p>
      </dgm:t>
    </dgm:pt>
    <dgm:pt modelId="{CB2AAFC5-F789-46CD-98E8-4855D4B4FD38}" type="sibTrans" cxnId="{FABEAA13-85AC-4546-8C85-0B2095537FD1}">
      <dgm:prSet/>
      <dgm:spPr/>
      <dgm:t>
        <a:bodyPr/>
        <a:lstStyle/>
        <a:p>
          <a:endParaRPr lang="en-US" sz="1400">
            <a:latin typeface="Be Vietnam Pro" panose="020B0604020202020204" charset="0"/>
          </a:endParaRPr>
        </a:p>
      </dgm:t>
    </dgm:pt>
    <dgm:pt modelId="{802EF0E9-31B4-4BF7-8CC0-20140BDCF54D}">
      <dgm:prSet phldrT="[Text]" custT="1"/>
      <dgm:spPr/>
      <dgm:t>
        <a:bodyPr/>
        <a:lstStyle/>
        <a:p>
          <a:r>
            <a:rPr lang="en-US" sz="1400" b="0" i="0">
              <a:latin typeface="Be Vietnam Pro" panose="020B0604020202020204" charset="0"/>
            </a:rPr>
            <a:t>Gradient Boosting</a:t>
          </a:r>
          <a:endParaRPr lang="en-US" sz="1400">
            <a:latin typeface="Be Vietnam Pro" panose="020B0604020202020204" charset="0"/>
          </a:endParaRPr>
        </a:p>
      </dgm:t>
    </dgm:pt>
    <dgm:pt modelId="{D0EAE021-8A30-4D00-A43F-FDBB0DB0A283}" type="parTrans" cxnId="{98463912-7741-42A4-A6AC-D601F38618BF}">
      <dgm:prSet/>
      <dgm:spPr/>
      <dgm:t>
        <a:bodyPr/>
        <a:lstStyle/>
        <a:p>
          <a:endParaRPr lang="en-US" sz="1400">
            <a:latin typeface="Be Vietnam Pro" panose="020B0604020202020204" charset="0"/>
          </a:endParaRPr>
        </a:p>
      </dgm:t>
    </dgm:pt>
    <dgm:pt modelId="{7F3DBD60-3E71-443E-AB62-A66ABAD6DE36}" type="sibTrans" cxnId="{98463912-7741-42A4-A6AC-D601F38618BF}">
      <dgm:prSet/>
      <dgm:spPr/>
      <dgm:t>
        <a:bodyPr/>
        <a:lstStyle/>
        <a:p>
          <a:endParaRPr lang="en-US" sz="1400">
            <a:latin typeface="Be Vietnam Pro" panose="020B0604020202020204" charset="0"/>
          </a:endParaRPr>
        </a:p>
      </dgm:t>
    </dgm:pt>
    <dgm:pt modelId="{FAFC89B7-E551-4DC6-8705-BC58BB91445D}" type="pres">
      <dgm:prSet presAssocID="{11C71F56-C809-4E36-9823-5659BDE35D8E}" presName="vert0" presStyleCnt="0">
        <dgm:presLayoutVars>
          <dgm:dir/>
          <dgm:animOne val="branch"/>
          <dgm:animLvl val="lvl"/>
        </dgm:presLayoutVars>
      </dgm:prSet>
      <dgm:spPr/>
    </dgm:pt>
    <dgm:pt modelId="{002C7D5F-49CA-4D4D-9E0C-C56E3AF7C39D}" type="pres">
      <dgm:prSet presAssocID="{D1FA48D3-8B24-455E-ACD8-44D8A5D89A76}" presName="thickLine" presStyleLbl="alignNode1" presStyleIdx="0" presStyleCnt="1"/>
      <dgm:spPr/>
    </dgm:pt>
    <dgm:pt modelId="{CF2EAA99-DB87-4E63-B4EF-01C120D583B2}" type="pres">
      <dgm:prSet presAssocID="{D1FA48D3-8B24-455E-ACD8-44D8A5D89A76}" presName="horz1" presStyleCnt="0"/>
      <dgm:spPr/>
    </dgm:pt>
    <dgm:pt modelId="{95B25233-1DC0-4FDF-9839-7F3237DB44FE}" type="pres">
      <dgm:prSet presAssocID="{D1FA48D3-8B24-455E-ACD8-44D8A5D89A76}" presName="tx1" presStyleLbl="revTx" presStyleIdx="0" presStyleCnt="9" custScaleX="145427"/>
      <dgm:spPr/>
    </dgm:pt>
    <dgm:pt modelId="{C0EFB3C7-66D1-4C08-BB2F-F8FA4E9DD168}" type="pres">
      <dgm:prSet presAssocID="{D1FA48D3-8B24-455E-ACD8-44D8A5D89A76}" presName="vert1" presStyleCnt="0"/>
      <dgm:spPr/>
    </dgm:pt>
    <dgm:pt modelId="{60BBF05B-C0ED-4DFA-A3E0-F0398E1EABD7}" type="pres">
      <dgm:prSet presAssocID="{188E21C5-F1BD-4803-B214-7360CC3C1D34}" presName="vertSpace2a" presStyleCnt="0"/>
      <dgm:spPr/>
    </dgm:pt>
    <dgm:pt modelId="{F7FB3E3E-ADE6-4FA8-B45C-B534318B4C4A}" type="pres">
      <dgm:prSet presAssocID="{188E21C5-F1BD-4803-B214-7360CC3C1D34}" presName="horz2" presStyleCnt="0"/>
      <dgm:spPr/>
    </dgm:pt>
    <dgm:pt modelId="{E606CC10-3AEE-40B8-A360-CEBCA5D6BFB2}" type="pres">
      <dgm:prSet presAssocID="{188E21C5-F1BD-4803-B214-7360CC3C1D34}" presName="horzSpace2" presStyleCnt="0"/>
      <dgm:spPr/>
    </dgm:pt>
    <dgm:pt modelId="{ED133006-355E-4EC6-A2AA-43CA76819D24}" type="pres">
      <dgm:prSet presAssocID="{188E21C5-F1BD-4803-B214-7360CC3C1D34}" presName="tx2" presStyleLbl="revTx" presStyleIdx="1" presStyleCnt="9"/>
      <dgm:spPr/>
    </dgm:pt>
    <dgm:pt modelId="{61D70287-BDCA-46B6-96E7-3A6464DCDAEE}" type="pres">
      <dgm:prSet presAssocID="{188E21C5-F1BD-4803-B214-7360CC3C1D34}" presName="vert2" presStyleCnt="0"/>
      <dgm:spPr/>
    </dgm:pt>
    <dgm:pt modelId="{D0F02A29-E48C-4DEB-9A3C-4F7A7576E0B2}" type="pres">
      <dgm:prSet presAssocID="{188E21C5-F1BD-4803-B214-7360CC3C1D34}" presName="thinLine2b" presStyleLbl="callout" presStyleIdx="0" presStyleCnt="8"/>
      <dgm:spPr/>
    </dgm:pt>
    <dgm:pt modelId="{429E9E3D-D3BD-4E12-A56C-051BB46A8B3F}" type="pres">
      <dgm:prSet presAssocID="{188E21C5-F1BD-4803-B214-7360CC3C1D34}" presName="vertSpace2b" presStyleCnt="0"/>
      <dgm:spPr/>
    </dgm:pt>
    <dgm:pt modelId="{6F8417ED-33F6-437A-934B-97D2D5EBB35E}" type="pres">
      <dgm:prSet presAssocID="{233C4915-53CB-4691-A5FA-1BDBA78E4E23}" presName="horz2" presStyleCnt="0"/>
      <dgm:spPr/>
    </dgm:pt>
    <dgm:pt modelId="{702A408E-A279-4913-98FE-0B5C90116484}" type="pres">
      <dgm:prSet presAssocID="{233C4915-53CB-4691-A5FA-1BDBA78E4E23}" presName="horzSpace2" presStyleCnt="0"/>
      <dgm:spPr/>
    </dgm:pt>
    <dgm:pt modelId="{9B367C54-BB8A-4DAB-94ED-3153D9277897}" type="pres">
      <dgm:prSet presAssocID="{233C4915-53CB-4691-A5FA-1BDBA78E4E23}" presName="tx2" presStyleLbl="revTx" presStyleIdx="2" presStyleCnt="9"/>
      <dgm:spPr/>
    </dgm:pt>
    <dgm:pt modelId="{DF8F28A2-0076-4CB7-A25D-090E85317177}" type="pres">
      <dgm:prSet presAssocID="{233C4915-53CB-4691-A5FA-1BDBA78E4E23}" presName="vert2" presStyleCnt="0"/>
      <dgm:spPr/>
    </dgm:pt>
    <dgm:pt modelId="{5D8C9DBA-67E5-4748-A32A-474F877D125F}" type="pres">
      <dgm:prSet presAssocID="{233C4915-53CB-4691-A5FA-1BDBA78E4E23}" presName="thinLine2b" presStyleLbl="callout" presStyleIdx="1" presStyleCnt="8"/>
      <dgm:spPr/>
    </dgm:pt>
    <dgm:pt modelId="{12949CFD-701A-4894-A3B0-F434FD82D1CF}" type="pres">
      <dgm:prSet presAssocID="{233C4915-53CB-4691-A5FA-1BDBA78E4E23}" presName="vertSpace2b" presStyleCnt="0"/>
      <dgm:spPr/>
    </dgm:pt>
    <dgm:pt modelId="{5F17349F-1A62-4799-A400-6949D25C9B02}" type="pres">
      <dgm:prSet presAssocID="{A70AE182-BDBC-4EF3-9864-0DA72153E4FE}" presName="horz2" presStyleCnt="0"/>
      <dgm:spPr/>
    </dgm:pt>
    <dgm:pt modelId="{789568C4-CFAF-4613-9243-CBA155E2A0A5}" type="pres">
      <dgm:prSet presAssocID="{A70AE182-BDBC-4EF3-9864-0DA72153E4FE}" presName="horzSpace2" presStyleCnt="0"/>
      <dgm:spPr/>
    </dgm:pt>
    <dgm:pt modelId="{3B8EED9B-FDCD-484B-B224-28E69685E4E6}" type="pres">
      <dgm:prSet presAssocID="{A70AE182-BDBC-4EF3-9864-0DA72153E4FE}" presName="tx2" presStyleLbl="revTx" presStyleIdx="3" presStyleCnt="9"/>
      <dgm:spPr/>
    </dgm:pt>
    <dgm:pt modelId="{6777BE7E-DA65-4197-B3F6-1A4A6F63FEE6}" type="pres">
      <dgm:prSet presAssocID="{A70AE182-BDBC-4EF3-9864-0DA72153E4FE}" presName="vert2" presStyleCnt="0"/>
      <dgm:spPr/>
    </dgm:pt>
    <dgm:pt modelId="{1C55FF83-19E1-483C-BA0F-D4CFB721B3DE}" type="pres">
      <dgm:prSet presAssocID="{A70AE182-BDBC-4EF3-9864-0DA72153E4FE}" presName="thinLine2b" presStyleLbl="callout" presStyleIdx="2" presStyleCnt="8"/>
      <dgm:spPr/>
    </dgm:pt>
    <dgm:pt modelId="{12FF27F4-7639-41AE-B4EB-F48377407E84}" type="pres">
      <dgm:prSet presAssocID="{A70AE182-BDBC-4EF3-9864-0DA72153E4FE}" presName="vertSpace2b" presStyleCnt="0"/>
      <dgm:spPr/>
    </dgm:pt>
    <dgm:pt modelId="{F4FD4DCF-836C-4377-BE12-138C756272F3}" type="pres">
      <dgm:prSet presAssocID="{E45B9299-15AE-491A-A5A0-5C4CFC29C270}" presName="horz2" presStyleCnt="0"/>
      <dgm:spPr/>
    </dgm:pt>
    <dgm:pt modelId="{83187CCD-E4AB-462C-9BAD-E5A8FA060B69}" type="pres">
      <dgm:prSet presAssocID="{E45B9299-15AE-491A-A5A0-5C4CFC29C270}" presName="horzSpace2" presStyleCnt="0"/>
      <dgm:spPr/>
    </dgm:pt>
    <dgm:pt modelId="{08AA3ADB-BE0F-470D-BFFF-38A5D69B3C1A}" type="pres">
      <dgm:prSet presAssocID="{E45B9299-15AE-491A-A5A0-5C4CFC29C270}" presName="tx2" presStyleLbl="revTx" presStyleIdx="4" presStyleCnt="9"/>
      <dgm:spPr/>
    </dgm:pt>
    <dgm:pt modelId="{CF9976BE-8D89-4885-967A-A1C0DF4B79A8}" type="pres">
      <dgm:prSet presAssocID="{E45B9299-15AE-491A-A5A0-5C4CFC29C270}" presName="vert2" presStyleCnt="0"/>
      <dgm:spPr/>
    </dgm:pt>
    <dgm:pt modelId="{0C68F46C-BA0D-4AA3-A77D-A99B48A9C41C}" type="pres">
      <dgm:prSet presAssocID="{E45B9299-15AE-491A-A5A0-5C4CFC29C270}" presName="thinLine2b" presStyleLbl="callout" presStyleIdx="3" presStyleCnt="8"/>
      <dgm:spPr/>
    </dgm:pt>
    <dgm:pt modelId="{F4217772-3795-4D3F-8FA9-8249566F6ECA}" type="pres">
      <dgm:prSet presAssocID="{E45B9299-15AE-491A-A5A0-5C4CFC29C270}" presName="vertSpace2b" presStyleCnt="0"/>
      <dgm:spPr/>
    </dgm:pt>
    <dgm:pt modelId="{79DDEE5C-FD69-4730-879D-107A1F46A493}" type="pres">
      <dgm:prSet presAssocID="{9E528E27-DDFB-40A5-8D5B-6C940C343B47}" presName="horz2" presStyleCnt="0"/>
      <dgm:spPr/>
    </dgm:pt>
    <dgm:pt modelId="{2C0D65B7-C0B2-48A0-B84E-29180F91C898}" type="pres">
      <dgm:prSet presAssocID="{9E528E27-DDFB-40A5-8D5B-6C940C343B47}" presName="horzSpace2" presStyleCnt="0"/>
      <dgm:spPr/>
    </dgm:pt>
    <dgm:pt modelId="{40CC5D51-F800-44A8-A6D8-ACECB594463E}" type="pres">
      <dgm:prSet presAssocID="{9E528E27-DDFB-40A5-8D5B-6C940C343B47}" presName="tx2" presStyleLbl="revTx" presStyleIdx="5" presStyleCnt="9"/>
      <dgm:spPr/>
    </dgm:pt>
    <dgm:pt modelId="{6AC41F08-952E-40E6-B78C-4973DEEADC7F}" type="pres">
      <dgm:prSet presAssocID="{9E528E27-DDFB-40A5-8D5B-6C940C343B47}" presName="vert2" presStyleCnt="0"/>
      <dgm:spPr/>
    </dgm:pt>
    <dgm:pt modelId="{34BF6EBD-C8BA-49E6-841B-926539C0A115}" type="pres">
      <dgm:prSet presAssocID="{9E528E27-DDFB-40A5-8D5B-6C940C343B47}" presName="thinLine2b" presStyleLbl="callout" presStyleIdx="4" presStyleCnt="8"/>
      <dgm:spPr/>
    </dgm:pt>
    <dgm:pt modelId="{61948166-0119-4CD7-8037-11E2EB87F060}" type="pres">
      <dgm:prSet presAssocID="{9E528E27-DDFB-40A5-8D5B-6C940C343B47}" presName="vertSpace2b" presStyleCnt="0"/>
      <dgm:spPr/>
    </dgm:pt>
    <dgm:pt modelId="{E858BC01-E3D2-4B22-9110-19B494DDF273}" type="pres">
      <dgm:prSet presAssocID="{5C6B1964-06BE-48E2-AB29-A0F3178E012F}" presName="horz2" presStyleCnt="0"/>
      <dgm:spPr/>
    </dgm:pt>
    <dgm:pt modelId="{85B3AC73-8BA9-48C1-9A73-E69FB67C8D5C}" type="pres">
      <dgm:prSet presAssocID="{5C6B1964-06BE-48E2-AB29-A0F3178E012F}" presName="horzSpace2" presStyleCnt="0"/>
      <dgm:spPr/>
    </dgm:pt>
    <dgm:pt modelId="{6C8E783B-4F54-4262-ADAD-8C313A90DD29}" type="pres">
      <dgm:prSet presAssocID="{5C6B1964-06BE-48E2-AB29-A0F3178E012F}" presName="tx2" presStyleLbl="revTx" presStyleIdx="6" presStyleCnt="9"/>
      <dgm:spPr/>
    </dgm:pt>
    <dgm:pt modelId="{8347B87B-6B74-4D85-B796-A23A62792887}" type="pres">
      <dgm:prSet presAssocID="{5C6B1964-06BE-48E2-AB29-A0F3178E012F}" presName="vert2" presStyleCnt="0"/>
      <dgm:spPr/>
    </dgm:pt>
    <dgm:pt modelId="{1E509E46-6387-414A-A77C-31515D2FA929}" type="pres">
      <dgm:prSet presAssocID="{5C6B1964-06BE-48E2-AB29-A0F3178E012F}" presName="thinLine2b" presStyleLbl="callout" presStyleIdx="5" presStyleCnt="8"/>
      <dgm:spPr/>
    </dgm:pt>
    <dgm:pt modelId="{7A75B2FD-04DF-4BED-B959-5C991C8564DE}" type="pres">
      <dgm:prSet presAssocID="{5C6B1964-06BE-48E2-AB29-A0F3178E012F}" presName="vertSpace2b" presStyleCnt="0"/>
      <dgm:spPr/>
    </dgm:pt>
    <dgm:pt modelId="{F244413F-672D-4874-AE9B-D77D7DE22AB1}" type="pres">
      <dgm:prSet presAssocID="{03A59AFA-2B47-4FFD-BBCE-E93148F6C204}" presName="horz2" presStyleCnt="0"/>
      <dgm:spPr/>
    </dgm:pt>
    <dgm:pt modelId="{C6E5A3C4-B860-4644-899B-F371D16B3AE2}" type="pres">
      <dgm:prSet presAssocID="{03A59AFA-2B47-4FFD-BBCE-E93148F6C204}" presName="horzSpace2" presStyleCnt="0"/>
      <dgm:spPr/>
    </dgm:pt>
    <dgm:pt modelId="{458CE165-2FAB-4D52-BE35-24B14BD4A5DF}" type="pres">
      <dgm:prSet presAssocID="{03A59AFA-2B47-4FFD-BBCE-E93148F6C204}" presName="tx2" presStyleLbl="revTx" presStyleIdx="7" presStyleCnt="9"/>
      <dgm:spPr/>
    </dgm:pt>
    <dgm:pt modelId="{089B5232-B45C-4E0C-B3E5-70CFB9E2F65E}" type="pres">
      <dgm:prSet presAssocID="{03A59AFA-2B47-4FFD-BBCE-E93148F6C204}" presName="vert2" presStyleCnt="0"/>
      <dgm:spPr/>
    </dgm:pt>
    <dgm:pt modelId="{4DC4E6CE-72B5-4F07-91A5-B2A72896E453}" type="pres">
      <dgm:prSet presAssocID="{03A59AFA-2B47-4FFD-BBCE-E93148F6C204}" presName="thinLine2b" presStyleLbl="callout" presStyleIdx="6" presStyleCnt="8"/>
      <dgm:spPr/>
    </dgm:pt>
    <dgm:pt modelId="{009AB5CA-6556-4A9E-A4D8-E61C5D3B1FA5}" type="pres">
      <dgm:prSet presAssocID="{03A59AFA-2B47-4FFD-BBCE-E93148F6C204}" presName="vertSpace2b" presStyleCnt="0"/>
      <dgm:spPr/>
    </dgm:pt>
    <dgm:pt modelId="{63BA1818-41D5-4B0B-B62A-CBDE75979520}" type="pres">
      <dgm:prSet presAssocID="{802EF0E9-31B4-4BF7-8CC0-20140BDCF54D}" presName="horz2" presStyleCnt="0"/>
      <dgm:spPr/>
    </dgm:pt>
    <dgm:pt modelId="{A6523417-E19C-4247-AC80-DD525B9D04A3}" type="pres">
      <dgm:prSet presAssocID="{802EF0E9-31B4-4BF7-8CC0-20140BDCF54D}" presName="horzSpace2" presStyleCnt="0"/>
      <dgm:spPr/>
    </dgm:pt>
    <dgm:pt modelId="{EF79542D-3F44-4DDC-8133-42CC1AEA7C5E}" type="pres">
      <dgm:prSet presAssocID="{802EF0E9-31B4-4BF7-8CC0-20140BDCF54D}" presName="tx2" presStyleLbl="revTx" presStyleIdx="8" presStyleCnt="9"/>
      <dgm:spPr/>
    </dgm:pt>
    <dgm:pt modelId="{B68A6276-EA36-4F32-B978-58C7E736F53B}" type="pres">
      <dgm:prSet presAssocID="{802EF0E9-31B4-4BF7-8CC0-20140BDCF54D}" presName="vert2" presStyleCnt="0"/>
      <dgm:spPr/>
    </dgm:pt>
    <dgm:pt modelId="{5B0C8EA2-43EB-450B-9C5A-15DFFA206A12}" type="pres">
      <dgm:prSet presAssocID="{802EF0E9-31B4-4BF7-8CC0-20140BDCF54D}" presName="thinLine2b" presStyleLbl="callout" presStyleIdx="7" presStyleCnt="8"/>
      <dgm:spPr/>
    </dgm:pt>
    <dgm:pt modelId="{3B0BC4CE-74C6-44FF-925E-E245AA6A0436}" type="pres">
      <dgm:prSet presAssocID="{802EF0E9-31B4-4BF7-8CC0-20140BDCF54D}" presName="vertSpace2b" presStyleCnt="0"/>
      <dgm:spPr/>
    </dgm:pt>
  </dgm:ptLst>
  <dgm:cxnLst>
    <dgm:cxn modelId="{98463912-7741-42A4-A6AC-D601F38618BF}" srcId="{D1FA48D3-8B24-455E-ACD8-44D8A5D89A76}" destId="{802EF0E9-31B4-4BF7-8CC0-20140BDCF54D}" srcOrd="7" destOrd="0" parTransId="{D0EAE021-8A30-4D00-A43F-FDBB0DB0A283}" sibTransId="{7F3DBD60-3E71-443E-AB62-A66ABAD6DE36}"/>
    <dgm:cxn modelId="{FABEAA13-85AC-4546-8C85-0B2095537FD1}" srcId="{D1FA48D3-8B24-455E-ACD8-44D8A5D89A76}" destId="{03A59AFA-2B47-4FFD-BBCE-E93148F6C204}" srcOrd="6" destOrd="0" parTransId="{12A052A0-19CD-40BE-9EA7-05EC58163CF6}" sibTransId="{CB2AAFC5-F789-46CD-98E8-4855D4B4FD38}"/>
    <dgm:cxn modelId="{CC04B824-163E-4B15-93DE-1A219FAE52F0}" srcId="{D1FA48D3-8B24-455E-ACD8-44D8A5D89A76}" destId="{5C6B1964-06BE-48E2-AB29-A0F3178E012F}" srcOrd="5" destOrd="0" parTransId="{2BCF2A91-0C5D-4796-9C6A-747857CCBF6B}" sibTransId="{74CCD460-A9C0-40EE-AA3E-0AC3D2041D07}"/>
    <dgm:cxn modelId="{72DFDA26-C1F7-4F3F-9E7D-03221EA05C71}" type="presOf" srcId="{9E528E27-DDFB-40A5-8D5B-6C940C343B47}" destId="{40CC5D51-F800-44A8-A6D8-ACECB594463E}" srcOrd="0" destOrd="0" presId="urn:microsoft.com/office/officeart/2008/layout/LinedList"/>
    <dgm:cxn modelId="{2E542127-59B2-438C-BAFB-AF5277DA7D50}" type="presOf" srcId="{188E21C5-F1BD-4803-B214-7360CC3C1D34}" destId="{ED133006-355E-4EC6-A2AA-43CA76819D24}" srcOrd="0" destOrd="0" presId="urn:microsoft.com/office/officeart/2008/layout/LinedList"/>
    <dgm:cxn modelId="{12BDF73D-85A3-429F-B5A7-912D507E9005}" srcId="{D1FA48D3-8B24-455E-ACD8-44D8A5D89A76}" destId="{188E21C5-F1BD-4803-B214-7360CC3C1D34}" srcOrd="0" destOrd="0" parTransId="{FDE3E27D-3672-4B66-ADB8-7DC0AEA52547}" sibTransId="{D685F083-1732-4A90-A73D-6E81FE24A422}"/>
    <dgm:cxn modelId="{DA23AB5C-86BF-48D4-A81A-F294411B28BA}" srcId="{D1FA48D3-8B24-455E-ACD8-44D8A5D89A76}" destId="{E45B9299-15AE-491A-A5A0-5C4CFC29C270}" srcOrd="3" destOrd="0" parTransId="{BB335BC4-E4E0-4303-91BF-DE7512904C2D}" sibTransId="{59C8E0BD-B331-4A9F-A8FC-9B12F7C88210}"/>
    <dgm:cxn modelId="{31E71968-8075-4E8B-AAF0-2430442485B6}" type="presOf" srcId="{233C4915-53CB-4691-A5FA-1BDBA78E4E23}" destId="{9B367C54-BB8A-4DAB-94ED-3153D9277897}" srcOrd="0" destOrd="0" presId="urn:microsoft.com/office/officeart/2008/layout/LinedList"/>
    <dgm:cxn modelId="{73DEF951-675D-48B8-A05E-8FF377D155A9}" srcId="{D1FA48D3-8B24-455E-ACD8-44D8A5D89A76}" destId="{233C4915-53CB-4691-A5FA-1BDBA78E4E23}" srcOrd="1" destOrd="0" parTransId="{486F918C-25E5-4290-B545-FAEA64929A35}" sibTransId="{B2806575-BB1F-44E0-A61F-AA7F355D2A5F}"/>
    <dgm:cxn modelId="{BA252553-15DE-4449-B5D2-906C2E38CC75}" type="presOf" srcId="{E45B9299-15AE-491A-A5A0-5C4CFC29C270}" destId="{08AA3ADB-BE0F-470D-BFFF-38A5D69B3C1A}" srcOrd="0" destOrd="0" presId="urn:microsoft.com/office/officeart/2008/layout/LinedList"/>
    <dgm:cxn modelId="{14623889-2868-4C0C-A5E5-F4C0F2F4CC53}" type="presOf" srcId="{5C6B1964-06BE-48E2-AB29-A0F3178E012F}" destId="{6C8E783B-4F54-4262-ADAD-8C313A90DD29}" srcOrd="0" destOrd="0" presId="urn:microsoft.com/office/officeart/2008/layout/LinedList"/>
    <dgm:cxn modelId="{6765CCA7-59A0-47C5-81EE-EFC546C553C9}" type="presOf" srcId="{802EF0E9-31B4-4BF7-8CC0-20140BDCF54D}" destId="{EF79542D-3F44-4DDC-8133-42CC1AEA7C5E}" srcOrd="0" destOrd="0" presId="urn:microsoft.com/office/officeart/2008/layout/LinedList"/>
    <dgm:cxn modelId="{DA2D52BF-C6AD-4414-83D9-2997D60AB720}" type="presOf" srcId="{D1FA48D3-8B24-455E-ACD8-44D8A5D89A76}" destId="{95B25233-1DC0-4FDF-9839-7F3237DB44FE}" srcOrd="0" destOrd="0" presId="urn:microsoft.com/office/officeart/2008/layout/LinedList"/>
    <dgm:cxn modelId="{0831DFC0-1020-46F5-B164-313EFC1BF236}" type="presOf" srcId="{A70AE182-BDBC-4EF3-9864-0DA72153E4FE}" destId="{3B8EED9B-FDCD-484B-B224-28E69685E4E6}" srcOrd="0" destOrd="0" presId="urn:microsoft.com/office/officeart/2008/layout/LinedList"/>
    <dgm:cxn modelId="{D1E932CA-C496-4F49-87EF-5DF58A3E6548}" srcId="{D1FA48D3-8B24-455E-ACD8-44D8A5D89A76}" destId="{9E528E27-DDFB-40A5-8D5B-6C940C343B47}" srcOrd="4" destOrd="0" parTransId="{6F195FD7-B054-4BDE-A1A3-969F2E96CB41}" sibTransId="{3CE598A9-343A-453F-BA5F-08A3C32655AB}"/>
    <dgm:cxn modelId="{B1434BCA-7D7C-44D1-BA62-3E40F97182FB}" srcId="{D1FA48D3-8B24-455E-ACD8-44D8A5D89A76}" destId="{A70AE182-BDBC-4EF3-9864-0DA72153E4FE}" srcOrd="2" destOrd="0" parTransId="{3ADDF2B3-F45E-4B9D-BE86-37B641176D68}" sibTransId="{C5676F72-CEE7-4244-B63A-EE66543A441B}"/>
    <dgm:cxn modelId="{5144CAD2-BB32-4F3A-917D-8087142E261B}" srcId="{11C71F56-C809-4E36-9823-5659BDE35D8E}" destId="{D1FA48D3-8B24-455E-ACD8-44D8A5D89A76}" srcOrd="0" destOrd="0" parTransId="{086D9600-B8E3-4BA8-B64F-005C0FBF6A3A}" sibTransId="{CEBA4E0D-230F-4A66-AC80-5D91319873AF}"/>
    <dgm:cxn modelId="{B7823ADE-69DA-44E2-AEA2-1D4C76E24C67}" type="presOf" srcId="{11C71F56-C809-4E36-9823-5659BDE35D8E}" destId="{FAFC89B7-E551-4DC6-8705-BC58BB91445D}" srcOrd="0" destOrd="0" presId="urn:microsoft.com/office/officeart/2008/layout/LinedList"/>
    <dgm:cxn modelId="{03ACBCE4-6B31-495B-94B9-4A497A9E4FE9}" type="presOf" srcId="{03A59AFA-2B47-4FFD-BBCE-E93148F6C204}" destId="{458CE165-2FAB-4D52-BE35-24B14BD4A5DF}" srcOrd="0" destOrd="0" presId="urn:microsoft.com/office/officeart/2008/layout/LinedList"/>
    <dgm:cxn modelId="{3E81EA4F-22B1-4568-B14E-5EA42707BC62}" type="presParOf" srcId="{FAFC89B7-E551-4DC6-8705-BC58BB91445D}" destId="{002C7D5F-49CA-4D4D-9E0C-C56E3AF7C39D}" srcOrd="0" destOrd="0" presId="urn:microsoft.com/office/officeart/2008/layout/LinedList"/>
    <dgm:cxn modelId="{1BE6E449-97BE-4349-96B8-146F49F7DEAE}" type="presParOf" srcId="{FAFC89B7-E551-4DC6-8705-BC58BB91445D}" destId="{CF2EAA99-DB87-4E63-B4EF-01C120D583B2}" srcOrd="1" destOrd="0" presId="urn:microsoft.com/office/officeart/2008/layout/LinedList"/>
    <dgm:cxn modelId="{B1A564FA-8B8C-4722-86B5-89A4BACBDD0D}" type="presParOf" srcId="{CF2EAA99-DB87-4E63-B4EF-01C120D583B2}" destId="{95B25233-1DC0-4FDF-9839-7F3237DB44FE}" srcOrd="0" destOrd="0" presId="urn:microsoft.com/office/officeart/2008/layout/LinedList"/>
    <dgm:cxn modelId="{F22B383F-89D0-4FB2-972B-B112D8DB058E}" type="presParOf" srcId="{CF2EAA99-DB87-4E63-B4EF-01C120D583B2}" destId="{C0EFB3C7-66D1-4C08-BB2F-F8FA4E9DD168}" srcOrd="1" destOrd="0" presId="urn:microsoft.com/office/officeart/2008/layout/LinedList"/>
    <dgm:cxn modelId="{3F5555EE-56F3-45E8-A9B7-076C448760C8}" type="presParOf" srcId="{C0EFB3C7-66D1-4C08-BB2F-F8FA4E9DD168}" destId="{60BBF05B-C0ED-4DFA-A3E0-F0398E1EABD7}" srcOrd="0" destOrd="0" presId="urn:microsoft.com/office/officeart/2008/layout/LinedList"/>
    <dgm:cxn modelId="{9AAAC33D-AE90-47EC-AB24-AF88AC26F83B}" type="presParOf" srcId="{C0EFB3C7-66D1-4C08-BB2F-F8FA4E9DD168}" destId="{F7FB3E3E-ADE6-4FA8-B45C-B534318B4C4A}" srcOrd="1" destOrd="0" presId="urn:microsoft.com/office/officeart/2008/layout/LinedList"/>
    <dgm:cxn modelId="{8CF35876-FC1F-46F9-875A-2B30A6FCAD97}" type="presParOf" srcId="{F7FB3E3E-ADE6-4FA8-B45C-B534318B4C4A}" destId="{E606CC10-3AEE-40B8-A360-CEBCA5D6BFB2}" srcOrd="0" destOrd="0" presId="urn:microsoft.com/office/officeart/2008/layout/LinedList"/>
    <dgm:cxn modelId="{46E548C2-E378-4BF0-952B-6354F5A949DF}" type="presParOf" srcId="{F7FB3E3E-ADE6-4FA8-B45C-B534318B4C4A}" destId="{ED133006-355E-4EC6-A2AA-43CA76819D24}" srcOrd="1" destOrd="0" presId="urn:microsoft.com/office/officeart/2008/layout/LinedList"/>
    <dgm:cxn modelId="{BD81A208-799C-4587-A0FA-CDBDD74BE5A5}" type="presParOf" srcId="{F7FB3E3E-ADE6-4FA8-B45C-B534318B4C4A}" destId="{61D70287-BDCA-46B6-96E7-3A6464DCDAEE}" srcOrd="2" destOrd="0" presId="urn:microsoft.com/office/officeart/2008/layout/LinedList"/>
    <dgm:cxn modelId="{50156808-4EFC-451F-A5BC-B1F0639FDB9A}" type="presParOf" srcId="{C0EFB3C7-66D1-4C08-BB2F-F8FA4E9DD168}" destId="{D0F02A29-E48C-4DEB-9A3C-4F7A7576E0B2}" srcOrd="2" destOrd="0" presId="urn:microsoft.com/office/officeart/2008/layout/LinedList"/>
    <dgm:cxn modelId="{17E0C8D0-35AB-4019-9F42-EB590194C02D}" type="presParOf" srcId="{C0EFB3C7-66D1-4C08-BB2F-F8FA4E9DD168}" destId="{429E9E3D-D3BD-4E12-A56C-051BB46A8B3F}" srcOrd="3" destOrd="0" presId="urn:microsoft.com/office/officeart/2008/layout/LinedList"/>
    <dgm:cxn modelId="{3CD7D956-2255-4A36-B1C8-A400B1BB2188}" type="presParOf" srcId="{C0EFB3C7-66D1-4C08-BB2F-F8FA4E9DD168}" destId="{6F8417ED-33F6-437A-934B-97D2D5EBB35E}" srcOrd="4" destOrd="0" presId="urn:microsoft.com/office/officeart/2008/layout/LinedList"/>
    <dgm:cxn modelId="{7B255B95-E664-4E62-A4BB-405ED6D4CEBC}" type="presParOf" srcId="{6F8417ED-33F6-437A-934B-97D2D5EBB35E}" destId="{702A408E-A279-4913-98FE-0B5C90116484}" srcOrd="0" destOrd="0" presId="urn:microsoft.com/office/officeart/2008/layout/LinedList"/>
    <dgm:cxn modelId="{FA452F47-03DD-41F1-9D95-E64B6C422E82}" type="presParOf" srcId="{6F8417ED-33F6-437A-934B-97D2D5EBB35E}" destId="{9B367C54-BB8A-4DAB-94ED-3153D9277897}" srcOrd="1" destOrd="0" presId="urn:microsoft.com/office/officeart/2008/layout/LinedList"/>
    <dgm:cxn modelId="{E04635B6-26C6-4C80-8542-C66E0258EE3F}" type="presParOf" srcId="{6F8417ED-33F6-437A-934B-97D2D5EBB35E}" destId="{DF8F28A2-0076-4CB7-A25D-090E85317177}" srcOrd="2" destOrd="0" presId="urn:microsoft.com/office/officeart/2008/layout/LinedList"/>
    <dgm:cxn modelId="{7E1EF081-8A1B-452B-A9A7-3ACE76748D4E}" type="presParOf" srcId="{C0EFB3C7-66D1-4C08-BB2F-F8FA4E9DD168}" destId="{5D8C9DBA-67E5-4748-A32A-474F877D125F}" srcOrd="5" destOrd="0" presId="urn:microsoft.com/office/officeart/2008/layout/LinedList"/>
    <dgm:cxn modelId="{B17FC02B-0C8A-4B24-92F7-07EE66863360}" type="presParOf" srcId="{C0EFB3C7-66D1-4C08-BB2F-F8FA4E9DD168}" destId="{12949CFD-701A-4894-A3B0-F434FD82D1CF}" srcOrd="6" destOrd="0" presId="urn:microsoft.com/office/officeart/2008/layout/LinedList"/>
    <dgm:cxn modelId="{DD2FDA38-B004-47F5-BD49-BBF39463E214}" type="presParOf" srcId="{C0EFB3C7-66D1-4C08-BB2F-F8FA4E9DD168}" destId="{5F17349F-1A62-4799-A400-6949D25C9B02}" srcOrd="7" destOrd="0" presId="urn:microsoft.com/office/officeart/2008/layout/LinedList"/>
    <dgm:cxn modelId="{CE484CB5-7FE8-4C50-939E-2FD7D7690367}" type="presParOf" srcId="{5F17349F-1A62-4799-A400-6949D25C9B02}" destId="{789568C4-CFAF-4613-9243-CBA155E2A0A5}" srcOrd="0" destOrd="0" presId="urn:microsoft.com/office/officeart/2008/layout/LinedList"/>
    <dgm:cxn modelId="{EF2BCFB0-9F9C-4560-ADC5-D7B040C2351A}" type="presParOf" srcId="{5F17349F-1A62-4799-A400-6949D25C9B02}" destId="{3B8EED9B-FDCD-484B-B224-28E69685E4E6}" srcOrd="1" destOrd="0" presId="urn:microsoft.com/office/officeart/2008/layout/LinedList"/>
    <dgm:cxn modelId="{E5113344-412C-4056-8A7D-CFDE1CE1B732}" type="presParOf" srcId="{5F17349F-1A62-4799-A400-6949D25C9B02}" destId="{6777BE7E-DA65-4197-B3F6-1A4A6F63FEE6}" srcOrd="2" destOrd="0" presId="urn:microsoft.com/office/officeart/2008/layout/LinedList"/>
    <dgm:cxn modelId="{59BE192E-8BCB-419E-9CFB-9D4F2A70B9CA}" type="presParOf" srcId="{C0EFB3C7-66D1-4C08-BB2F-F8FA4E9DD168}" destId="{1C55FF83-19E1-483C-BA0F-D4CFB721B3DE}" srcOrd="8" destOrd="0" presId="urn:microsoft.com/office/officeart/2008/layout/LinedList"/>
    <dgm:cxn modelId="{3813BBD3-C0E2-443C-9A39-91C45AA75622}" type="presParOf" srcId="{C0EFB3C7-66D1-4C08-BB2F-F8FA4E9DD168}" destId="{12FF27F4-7639-41AE-B4EB-F48377407E84}" srcOrd="9" destOrd="0" presId="urn:microsoft.com/office/officeart/2008/layout/LinedList"/>
    <dgm:cxn modelId="{4FEDFA60-C2D2-4907-85F5-325F973D4792}" type="presParOf" srcId="{C0EFB3C7-66D1-4C08-BB2F-F8FA4E9DD168}" destId="{F4FD4DCF-836C-4377-BE12-138C756272F3}" srcOrd="10" destOrd="0" presId="urn:microsoft.com/office/officeart/2008/layout/LinedList"/>
    <dgm:cxn modelId="{DE4E0EC1-6A26-4100-BAF6-5098EC1097D0}" type="presParOf" srcId="{F4FD4DCF-836C-4377-BE12-138C756272F3}" destId="{83187CCD-E4AB-462C-9BAD-E5A8FA060B69}" srcOrd="0" destOrd="0" presId="urn:microsoft.com/office/officeart/2008/layout/LinedList"/>
    <dgm:cxn modelId="{1C314379-6196-4F25-8BA4-EFD35D444BF0}" type="presParOf" srcId="{F4FD4DCF-836C-4377-BE12-138C756272F3}" destId="{08AA3ADB-BE0F-470D-BFFF-38A5D69B3C1A}" srcOrd="1" destOrd="0" presId="urn:microsoft.com/office/officeart/2008/layout/LinedList"/>
    <dgm:cxn modelId="{681EE808-4B7C-4060-A66C-A4BCD4128C87}" type="presParOf" srcId="{F4FD4DCF-836C-4377-BE12-138C756272F3}" destId="{CF9976BE-8D89-4885-967A-A1C0DF4B79A8}" srcOrd="2" destOrd="0" presId="urn:microsoft.com/office/officeart/2008/layout/LinedList"/>
    <dgm:cxn modelId="{0A733790-25C8-4A3B-91D2-9149AD4F229D}" type="presParOf" srcId="{C0EFB3C7-66D1-4C08-BB2F-F8FA4E9DD168}" destId="{0C68F46C-BA0D-4AA3-A77D-A99B48A9C41C}" srcOrd="11" destOrd="0" presId="urn:microsoft.com/office/officeart/2008/layout/LinedList"/>
    <dgm:cxn modelId="{553EB49D-0D16-4940-B6F5-F5A5BDE79ED2}" type="presParOf" srcId="{C0EFB3C7-66D1-4C08-BB2F-F8FA4E9DD168}" destId="{F4217772-3795-4D3F-8FA9-8249566F6ECA}" srcOrd="12" destOrd="0" presId="urn:microsoft.com/office/officeart/2008/layout/LinedList"/>
    <dgm:cxn modelId="{6E4AE5A4-BAEA-479F-BC26-BC8F423AC774}" type="presParOf" srcId="{C0EFB3C7-66D1-4C08-BB2F-F8FA4E9DD168}" destId="{79DDEE5C-FD69-4730-879D-107A1F46A493}" srcOrd="13" destOrd="0" presId="urn:microsoft.com/office/officeart/2008/layout/LinedList"/>
    <dgm:cxn modelId="{BE7DD692-E5E5-43C4-87EA-B41941B4AF20}" type="presParOf" srcId="{79DDEE5C-FD69-4730-879D-107A1F46A493}" destId="{2C0D65B7-C0B2-48A0-B84E-29180F91C898}" srcOrd="0" destOrd="0" presId="urn:microsoft.com/office/officeart/2008/layout/LinedList"/>
    <dgm:cxn modelId="{352F423C-7017-4D32-B931-E77BB99DA400}" type="presParOf" srcId="{79DDEE5C-FD69-4730-879D-107A1F46A493}" destId="{40CC5D51-F800-44A8-A6D8-ACECB594463E}" srcOrd="1" destOrd="0" presId="urn:microsoft.com/office/officeart/2008/layout/LinedList"/>
    <dgm:cxn modelId="{93E024A6-D3F6-443D-96BA-1F4829FB1198}" type="presParOf" srcId="{79DDEE5C-FD69-4730-879D-107A1F46A493}" destId="{6AC41F08-952E-40E6-B78C-4973DEEADC7F}" srcOrd="2" destOrd="0" presId="urn:microsoft.com/office/officeart/2008/layout/LinedList"/>
    <dgm:cxn modelId="{BD0151FD-C3F6-4CCA-826D-E5AF83C3B6CE}" type="presParOf" srcId="{C0EFB3C7-66D1-4C08-BB2F-F8FA4E9DD168}" destId="{34BF6EBD-C8BA-49E6-841B-926539C0A115}" srcOrd="14" destOrd="0" presId="urn:microsoft.com/office/officeart/2008/layout/LinedList"/>
    <dgm:cxn modelId="{9086E864-D312-4424-9E06-5C171A2298D9}" type="presParOf" srcId="{C0EFB3C7-66D1-4C08-BB2F-F8FA4E9DD168}" destId="{61948166-0119-4CD7-8037-11E2EB87F060}" srcOrd="15" destOrd="0" presId="urn:microsoft.com/office/officeart/2008/layout/LinedList"/>
    <dgm:cxn modelId="{834F2DEB-B630-4DFA-94BF-552455C1F9BE}" type="presParOf" srcId="{C0EFB3C7-66D1-4C08-BB2F-F8FA4E9DD168}" destId="{E858BC01-E3D2-4B22-9110-19B494DDF273}" srcOrd="16" destOrd="0" presId="urn:microsoft.com/office/officeart/2008/layout/LinedList"/>
    <dgm:cxn modelId="{A0BFEB63-B345-4114-B1D1-42002472BF16}" type="presParOf" srcId="{E858BC01-E3D2-4B22-9110-19B494DDF273}" destId="{85B3AC73-8BA9-48C1-9A73-E69FB67C8D5C}" srcOrd="0" destOrd="0" presId="urn:microsoft.com/office/officeart/2008/layout/LinedList"/>
    <dgm:cxn modelId="{951265AF-15B7-4081-A219-A1A29DC6C44D}" type="presParOf" srcId="{E858BC01-E3D2-4B22-9110-19B494DDF273}" destId="{6C8E783B-4F54-4262-ADAD-8C313A90DD29}" srcOrd="1" destOrd="0" presId="urn:microsoft.com/office/officeart/2008/layout/LinedList"/>
    <dgm:cxn modelId="{2FFE79BA-E802-4D47-BC8C-161526D119F8}" type="presParOf" srcId="{E858BC01-E3D2-4B22-9110-19B494DDF273}" destId="{8347B87B-6B74-4D85-B796-A23A62792887}" srcOrd="2" destOrd="0" presId="urn:microsoft.com/office/officeart/2008/layout/LinedList"/>
    <dgm:cxn modelId="{0035CB17-6C4C-499A-B414-471F01883385}" type="presParOf" srcId="{C0EFB3C7-66D1-4C08-BB2F-F8FA4E9DD168}" destId="{1E509E46-6387-414A-A77C-31515D2FA929}" srcOrd="17" destOrd="0" presId="urn:microsoft.com/office/officeart/2008/layout/LinedList"/>
    <dgm:cxn modelId="{6DA7EB5A-051E-47AA-B2BE-2CB39051A257}" type="presParOf" srcId="{C0EFB3C7-66D1-4C08-BB2F-F8FA4E9DD168}" destId="{7A75B2FD-04DF-4BED-B959-5C991C8564DE}" srcOrd="18" destOrd="0" presId="urn:microsoft.com/office/officeart/2008/layout/LinedList"/>
    <dgm:cxn modelId="{AD715C51-B6FF-4A83-A119-CF5FFC43088D}" type="presParOf" srcId="{C0EFB3C7-66D1-4C08-BB2F-F8FA4E9DD168}" destId="{F244413F-672D-4874-AE9B-D77D7DE22AB1}" srcOrd="19" destOrd="0" presId="urn:microsoft.com/office/officeart/2008/layout/LinedList"/>
    <dgm:cxn modelId="{6EEFB3A2-7DD8-4CFA-97FB-C521C652598E}" type="presParOf" srcId="{F244413F-672D-4874-AE9B-D77D7DE22AB1}" destId="{C6E5A3C4-B860-4644-899B-F371D16B3AE2}" srcOrd="0" destOrd="0" presId="urn:microsoft.com/office/officeart/2008/layout/LinedList"/>
    <dgm:cxn modelId="{83DFECF0-8DAC-4A6A-BFC0-A27F909260E6}" type="presParOf" srcId="{F244413F-672D-4874-AE9B-D77D7DE22AB1}" destId="{458CE165-2FAB-4D52-BE35-24B14BD4A5DF}" srcOrd="1" destOrd="0" presId="urn:microsoft.com/office/officeart/2008/layout/LinedList"/>
    <dgm:cxn modelId="{4EF342E7-64AB-4300-94FD-E69AC6BFCF3D}" type="presParOf" srcId="{F244413F-672D-4874-AE9B-D77D7DE22AB1}" destId="{089B5232-B45C-4E0C-B3E5-70CFB9E2F65E}" srcOrd="2" destOrd="0" presId="urn:microsoft.com/office/officeart/2008/layout/LinedList"/>
    <dgm:cxn modelId="{D7CDCC87-A619-4DCA-B024-DB1DA89E512C}" type="presParOf" srcId="{C0EFB3C7-66D1-4C08-BB2F-F8FA4E9DD168}" destId="{4DC4E6CE-72B5-4F07-91A5-B2A72896E453}" srcOrd="20" destOrd="0" presId="urn:microsoft.com/office/officeart/2008/layout/LinedList"/>
    <dgm:cxn modelId="{FFE4E402-E90A-403C-9127-8F1787201313}" type="presParOf" srcId="{C0EFB3C7-66D1-4C08-BB2F-F8FA4E9DD168}" destId="{009AB5CA-6556-4A9E-A4D8-E61C5D3B1FA5}" srcOrd="21" destOrd="0" presId="urn:microsoft.com/office/officeart/2008/layout/LinedList"/>
    <dgm:cxn modelId="{1D1EBDC1-7C2F-488F-B7CF-9C53332F7DC8}" type="presParOf" srcId="{C0EFB3C7-66D1-4C08-BB2F-F8FA4E9DD168}" destId="{63BA1818-41D5-4B0B-B62A-CBDE75979520}" srcOrd="22" destOrd="0" presId="urn:microsoft.com/office/officeart/2008/layout/LinedList"/>
    <dgm:cxn modelId="{09780B05-2B9C-4139-A980-5E2FBC78A1C7}" type="presParOf" srcId="{63BA1818-41D5-4B0B-B62A-CBDE75979520}" destId="{A6523417-E19C-4247-AC80-DD525B9D04A3}" srcOrd="0" destOrd="0" presId="urn:microsoft.com/office/officeart/2008/layout/LinedList"/>
    <dgm:cxn modelId="{62943CE8-D411-45C9-B93E-7CFC78FE7B23}" type="presParOf" srcId="{63BA1818-41D5-4B0B-B62A-CBDE75979520}" destId="{EF79542D-3F44-4DDC-8133-42CC1AEA7C5E}" srcOrd="1" destOrd="0" presId="urn:microsoft.com/office/officeart/2008/layout/LinedList"/>
    <dgm:cxn modelId="{D6E79327-D5D5-4108-B86B-77B50CA6542A}" type="presParOf" srcId="{63BA1818-41D5-4B0B-B62A-CBDE75979520}" destId="{B68A6276-EA36-4F32-B978-58C7E736F53B}" srcOrd="2" destOrd="0" presId="urn:microsoft.com/office/officeart/2008/layout/LinedList"/>
    <dgm:cxn modelId="{9CDD6839-C862-49DF-9974-360775BEBF77}" type="presParOf" srcId="{C0EFB3C7-66D1-4C08-BB2F-F8FA4E9DD168}" destId="{5B0C8EA2-43EB-450B-9C5A-15DFFA206A12}" srcOrd="23" destOrd="0" presId="urn:microsoft.com/office/officeart/2008/layout/LinedList"/>
    <dgm:cxn modelId="{64994268-A594-4F79-8C51-8DCBEC0075C3}" type="presParOf" srcId="{C0EFB3C7-66D1-4C08-BB2F-F8FA4E9DD168}" destId="{3B0BC4CE-74C6-44FF-925E-E245AA6A0436}" srcOrd="24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2C7D5F-49CA-4D4D-9E0C-C56E3AF7C39D}">
      <dsp:nvSpPr>
        <dsp:cNvPr id="0" name=""/>
        <dsp:cNvSpPr/>
      </dsp:nvSpPr>
      <dsp:spPr>
        <a:xfrm>
          <a:off x="0" y="1094"/>
          <a:ext cx="3390946" cy="0"/>
        </a:xfrm>
        <a:prstGeom prst="lin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95B25233-1DC0-4FDF-9839-7F3237DB44FE}">
      <dsp:nvSpPr>
        <dsp:cNvPr id="0" name=""/>
        <dsp:cNvSpPr/>
      </dsp:nvSpPr>
      <dsp:spPr>
        <a:xfrm>
          <a:off x="0" y="1094"/>
          <a:ext cx="903438" cy="22389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>
              <a:latin typeface="Be Vietnam Pro" panose="020B0604020202020204" charset="0"/>
            </a:rPr>
            <a:t>Name</a:t>
          </a:r>
        </a:p>
      </dsp:txBody>
      <dsp:txXfrm>
        <a:off x="0" y="1094"/>
        <a:ext cx="903438" cy="2238912"/>
      </dsp:txXfrm>
    </dsp:sp>
    <dsp:sp modelId="{ED133006-355E-4EC6-A2AA-43CA76819D24}">
      <dsp:nvSpPr>
        <dsp:cNvPr id="0" name=""/>
        <dsp:cNvSpPr/>
      </dsp:nvSpPr>
      <dsp:spPr>
        <a:xfrm>
          <a:off x="950031" y="14335"/>
          <a:ext cx="2438335" cy="2648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>
              <a:latin typeface="Be Vietnam Pro" panose="020B0604020202020204" charset="0"/>
            </a:rPr>
            <a:t>K-</a:t>
          </a:r>
          <a:r>
            <a:rPr lang="en-US" sz="1400" b="0" i="0" kern="1200" err="1">
              <a:latin typeface="Be Vietnam Pro" panose="020B0604020202020204" charset="0"/>
            </a:rPr>
            <a:t>Neighbours</a:t>
          </a:r>
          <a:endParaRPr lang="en-US" sz="1400" kern="1200">
            <a:latin typeface="Be Vietnam Pro" panose="020B0604020202020204" charset="0"/>
          </a:endParaRPr>
        </a:p>
      </dsp:txBody>
      <dsp:txXfrm>
        <a:off x="950031" y="14335"/>
        <a:ext cx="2438335" cy="264832"/>
      </dsp:txXfrm>
    </dsp:sp>
    <dsp:sp modelId="{D0F02A29-E48C-4DEB-9A3C-4F7A7576E0B2}">
      <dsp:nvSpPr>
        <dsp:cNvPr id="0" name=""/>
        <dsp:cNvSpPr/>
      </dsp:nvSpPr>
      <dsp:spPr>
        <a:xfrm>
          <a:off x="903438" y="279168"/>
          <a:ext cx="2484927" cy="0"/>
        </a:xfrm>
        <a:prstGeom prst="line">
          <a:avLst/>
        </a:prstGeom>
        <a:noFill/>
        <a:ln w="9525" cap="flat" cmpd="sng" algn="ctr">
          <a:solidFill>
            <a:schemeClr val="dk2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0">
          <a:scrgbClr r="0" g="0" b="0"/>
        </a:fillRef>
        <a:effectRef idx="1">
          <a:scrgbClr r="0" g="0" b="0"/>
        </a:effectRef>
        <a:fontRef idx="minor"/>
      </dsp:style>
    </dsp:sp>
    <dsp:sp modelId="{9B367C54-BB8A-4DAB-94ED-3153D9277897}">
      <dsp:nvSpPr>
        <dsp:cNvPr id="0" name=""/>
        <dsp:cNvSpPr/>
      </dsp:nvSpPr>
      <dsp:spPr>
        <a:xfrm>
          <a:off x="950031" y="292409"/>
          <a:ext cx="2438335" cy="2648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>
              <a:latin typeface="Be Vietnam Pro" panose="020B0604020202020204" charset="0"/>
            </a:rPr>
            <a:t>Logistic Regression</a:t>
          </a:r>
          <a:endParaRPr lang="en-US" sz="1400" kern="1200">
            <a:latin typeface="Be Vietnam Pro" panose="020B0604020202020204" charset="0"/>
          </a:endParaRPr>
        </a:p>
      </dsp:txBody>
      <dsp:txXfrm>
        <a:off x="950031" y="292409"/>
        <a:ext cx="2438335" cy="264832"/>
      </dsp:txXfrm>
    </dsp:sp>
    <dsp:sp modelId="{5D8C9DBA-67E5-4748-A32A-474F877D125F}">
      <dsp:nvSpPr>
        <dsp:cNvPr id="0" name=""/>
        <dsp:cNvSpPr/>
      </dsp:nvSpPr>
      <dsp:spPr>
        <a:xfrm>
          <a:off x="903438" y="557242"/>
          <a:ext cx="2484927" cy="0"/>
        </a:xfrm>
        <a:prstGeom prst="line">
          <a:avLst/>
        </a:prstGeom>
        <a:noFill/>
        <a:ln w="9525" cap="flat" cmpd="sng" algn="ctr">
          <a:solidFill>
            <a:schemeClr val="dk2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0">
          <a:scrgbClr r="0" g="0" b="0"/>
        </a:fillRef>
        <a:effectRef idx="1">
          <a:scrgbClr r="0" g="0" b="0"/>
        </a:effectRef>
        <a:fontRef idx="minor"/>
      </dsp:style>
    </dsp:sp>
    <dsp:sp modelId="{3B8EED9B-FDCD-484B-B224-28E69685E4E6}">
      <dsp:nvSpPr>
        <dsp:cNvPr id="0" name=""/>
        <dsp:cNvSpPr/>
      </dsp:nvSpPr>
      <dsp:spPr>
        <a:xfrm>
          <a:off x="950031" y="570483"/>
          <a:ext cx="2438335" cy="2648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>
              <a:latin typeface="Be Vietnam Pro" panose="020B0604020202020204" charset="0"/>
            </a:rPr>
            <a:t>Decision Tree Classifier</a:t>
          </a:r>
          <a:endParaRPr lang="en-US" sz="1400" kern="1200">
            <a:latin typeface="Be Vietnam Pro" panose="020B0604020202020204" charset="0"/>
          </a:endParaRPr>
        </a:p>
      </dsp:txBody>
      <dsp:txXfrm>
        <a:off x="950031" y="570483"/>
        <a:ext cx="2438335" cy="264832"/>
      </dsp:txXfrm>
    </dsp:sp>
    <dsp:sp modelId="{1C55FF83-19E1-483C-BA0F-D4CFB721B3DE}">
      <dsp:nvSpPr>
        <dsp:cNvPr id="0" name=""/>
        <dsp:cNvSpPr/>
      </dsp:nvSpPr>
      <dsp:spPr>
        <a:xfrm>
          <a:off x="903438" y="835316"/>
          <a:ext cx="2484927" cy="0"/>
        </a:xfrm>
        <a:prstGeom prst="line">
          <a:avLst/>
        </a:prstGeom>
        <a:noFill/>
        <a:ln w="9525" cap="flat" cmpd="sng" algn="ctr">
          <a:solidFill>
            <a:schemeClr val="dk2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0">
          <a:scrgbClr r="0" g="0" b="0"/>
        </a:fillRef>
        <a:effectRef idx="1">
          <a:scrgbClr r="0" g="0" b="0"/>
        </a:effectRef>
        <a:fontRef idx="minor"/>
      </dsp:style>
    </dsp:sp>
    <dsp:sp modelId="{08AA3ADB-BE0F-470D-BFFF-38A5D69B3C1A}">
      <dsp:nvSpPr>
        <dsp:cNvPr id="0" name=""/>
        <dsp:cNvSpPr/>
      </dsp:nvSpPr>
      <dsp:spPr>
        <a:xfrm>
          <a:off x="950031" y="848557"/>
          <a:ext cx="2438335" cy="2648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>
              <a:latin typeface="Be Vietnam Pro" panose="020B0604020202020204" charset="0"/>
            </a:rPr>
            <a:t>Random Forest</a:t>
          </a:r>
          <a:endParaRPr lang="en-US" sz="1400" kern="1200">
            <a:latin typeface="Be Vietnam Pro" panose="020B0604020202020204" charset="0"/>
          </a:endParaRPr>
        </a:p>
      </dsp:txBody>
      <dsp:txXfrm>
        <a:off x="950031" y="848557"/>
        <a:ext cx="2438335" cy="264832"/>
      </dsp:txXfrm>
    </dsp:sp>
    <dsp:sp modelId="{0C68F46C-BA0D-4AA3-A77D-A99B48A9C41C}">
      <dsp:nvSpPr>
        <dsp:cNvPr id="0" name=""/>
        <dsp:cNvSpPr/>
      </dsp:nvSpPr>
      <dsp:spPr>
        <a:xfrm>
          <a:off x="903438" y="1113389"/>
          <a:ext cx="2484927" cy="0"/>
        </a:xfrm>
        <a:prstGeom prst="line">
          <a:avLst/>
        </a:prstGeom>
        <a:noFill/>
        <a:ln w="9525" cap="flat" cmpd="sng" algn="ctr">
          <a:solidFill>
            <a:schemeClr val="dk2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0">
          <a:scrgbClr r="0" g="0" b="0"/>
        </a:fillRef>
        <a:effectRef idx="1">
          <a:scrgbClr r="0" g="0" b="0"/>
        </a:effectRef>
        <a:fontRef idx="minor"/>
      </dsp:style>
    </dsp:sp>
    <dsp:sp modelId="{40CC5D51-F800-44A8-A6D8-ACECB594463E}">
      <dsp:nvSpPr>
        <dsp:cNvPr id="0" name=""/>
        <dsp:cNvSpPr/>
      </dsp:nvSpPr>
      <dsp:spPr>
        <a:xfrm>
          <a:off x="950031" y="1126631"/>
          <a:ext cx="2438335" cy="2648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err="1">
              <a:latin typeface="Be Vietnam Pro" panose="020B0604020202020204" charset="0"/>
            </a:rPr>
            <a:t>Adaboost</a:t>
          </a:r>
          <a:endParaRPr lang="en-US" sz="1400" kern="1200">
            <a:latin typeface="Be Vietnam Pro" panose="020B0604020202020204" charset="0"/>
          </a:endParaRPr>
        </a:p>
      </dsp:txBody>
      <dsp:txXfrm>
        <a:off x="950031" y="1126631"/>
        <a:ext cx="2438335" cy="264832"/>
      </dsp:txXfrm>
    </dsp:sp>
    <dsp:sp modelId="{34BF6EBD-C8BA-49E6-841B-926539C0A115}">
      <dsp:nvSpPr>
        <dsp:cNvPr id="0" name=""/>
        <dsp:cNvSpPr/>
      </dsp:nvSpPr>
      <dsp:spPr>
        <a:xfrm>
          <a:off x="903438" y="1391463"/>
          <a:ext cx="2484927" cy="0"/>
        </a:xfrm>
        <a:prstGeom prst="line">
          <a:avLst/>
        </a:prstGeom>
        <a:noFill/>
        <a:ln w="9525" cap="flat" cmpd="sng" algn="ctr">
          <a:solidFill>
            <a:schemeClr val="dk2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0">
          <a:scrgbClr r="0" g="0" b="0"/>
        </a:fillRef>
        <a:effectRef idx="1">
          <a:scrgbClr r="0" g="0" b="0"/>
        </a:effectRef>
        <a:fontRef idx="minor"/>
      </dsp:style>
    </dsp:sp>
    <dsp:sp modelId="{6C8E783B-4F54-4262-ADAD-8C313A90DD29}">
      <dsp:nvSpPr>
        <dsp:cNvPr id="0" name=""/>
        <dsp:cNvSpPr/>
      </dsp:nvSpPr>
      <dsp:spPr>
        <a:xfrm>
          <a:off x="950031" y="1404705"/>
          <a:ext cx="2438335" cy="2648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latin typeface="Be Vietnam Pro" panose="020B0604020202020204" charset="0"/>
            </a:rPr>
            <a:t>Support Vector Machine</a:t>
          </a:r>
        </a:p>
      </dsp:txBody>
      <dsp:txXfrm>
        <a:off x="950031" y="1404705"/>
        <a:ext cx="2438335" cy="264832"/>
      </dsp:txXfrm>
    </dsp:sp>
    <dsp:sp modelId="{1E509E46-6387-414A-A77C-31515D2FA929}">
      <dsp:nvSpPr>
        <dsp:cNvPr id="0" name=""/>
        <dsp:cNvSpPr/>
      </dsp:nvSpPr>
      <dsp:spPr>
        <a:xfrm>
          <a:off x="903438" y="1669537"/>
          <a:ext cx="2484927" cy="0"/>
        </a:xfrm>
        <a:prstGeom prst="line">
          <a:avLst/>
        </a:prstGeom>
        <a:noFill/>
        <a:ln w="9525" cap="flat" cmpd="sng" algn="ctr">
          <a:solidFill>
            <a:schemeClr val="dk2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0">
          <a:scrgbClr r="0" g="0" b="0"/>
        </a:fillRef>
        <a:effectRef idx="1">
          <a:scrgbClr r="0" g="0" b="0"/>
        </a:effectRef>
        <a:fontRef idx="minor"/>
      </dsp:style>
    </dsp:sp>
    <dsp:sp modelId="{458CE165-2FAB-4D52-BE35-24B14BD4A5DF}">
      <dsp:nvSpPr>
        <dsp:cNvPr id="0" name=""/>
        <dsp:cNvSpPr/>
      </dsp:nvSpPr>
      <dsp:spPr>
        <a:xfrm>
          <a:off x="950031" y="1682779"/>
          <a:ext cx="2438335" cy="2648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>
              <a:latin typeface="Be Vietnam Pro" panose="020B0604020202020204" charset="0"/>
            </a:rPr>
            <a:t>Naive Bayes</a:t>
          </a:r>
          <a:endParaRPr lang="en-US" sz="1400" kern="1200">
            <a:latin typeface="Be Vietnam Pro" panose="020B0604020202020204" charset="0"/>
          </a:endParaRPr>
        </a:p>
      </dsp:txBody>
      <dsp:txXfrm>
        <a:off x="950031" y="1682779"/>
        <a:ext cx="2438335" cy="264832"/>
      </dsp:txXfrm>
    </dsp:sp>
    <dsp:sp modelId="{4DC4E6CE-72B5-4F07-91A5-B2A72896E453}">
      <dsp:nvSpPr>
        <dsp:cNvPr id="0" name=""/>
        <dsp:cNvSpPr/>
      </dsp:nvSpPr>
      <dsp:spPr>
        <a:xfrm>
          <a:off x="903438" y="1947611"/>
          <a:ext cx="2484927" cy="0"/>
        </a:xfrm>
        <a:prstGeom prst="line">
          <a:avLst/>
        </a:prstGeom>
        <a:noFill/>
        <a:ln w="9525" cap="flat" cmpd="sng" algn="ctr">
          <a:solidFill>
            <a:schemeClr val="dk2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0">
          <a:scrgbClr r="0" g="0" b="0"/>
        </a:fillRef>
        <a:effectRef idx="1">
          <a:scrgbClr r="0" g="0" b="0"/>
        </a:effectRef>
        <a:fontRef idx="minor"/>
      </dsp:style>
    </dsp:sp>
    <dsp:sp modelId="{EF79542D-3F44-4DDC-8133-42CC1AEA7C5E}">
      <dsp:nvSpPr>
        <dsp:cNvPr id="0" name=""/>
        <dsp:cNvSpPr/>
      </dsp:nvSpPr>
      <dsp:spPr>
        <a:xfrm>
          <a:off x="950031" y="1960853"/>
          <a:ext cx="2438335" cy="2648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>
              <a:latin typeface="Be Vietnam Pro" panose="020B0604020202020204" charset="0"/>
            </a:rPr>
            <a:t>Gradient Boosting</a:t>
          </a:r>
          <a:endParaRPr lang="en-US" sz="1400" kern="1200">
            <a:latin typeface="Be Vietnam Pro" panose="020B0604020202020204" charset="0"/>
          </a:endParaRPr>
        </a:p>
      </dsp:txBody>
      <dsp:txXfrm>
        <a:off x="950031" y="1960853"/>
        <a:ext cx="2438335" cy="264832"/>
      </dsp:txXfrm>
    </dsp:sp>
    <dsp:sp modelId="{5B0C8EA2-43EB-450B-9C5A-15DFFA206A12}">
      <dsp:nvSpPr>
        <dsp:cNvPr id="0" name=""/>
        <dsp:cNvSpPr/>
      </dsp:nvSpPr>
      <dsp:spPr>
        <a:xfrm>
          <a:off x="903438" y="2225685"/>
          <a:ext cx="2484927" cy="0"/>
        </a:xfrm>
        <a:prstGeom prst="line">
          <a:avLst/>
        </a:prstGeom>
        <a:noFill/>
        <a:ln w="9525" cap="flat" cmpd="sng" algn="ctr">
          <a:solidFill>
            <a:schemeClr val="dk2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0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04216ec033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204216ec033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135e18421cc_13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135e18421cc_13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1935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0018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03928e552f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203928e552f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03928e552f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203928e552f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869150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03928e552f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203928e552f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38595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03928e552f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203928e552f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55352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03928e552f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203928e552f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21004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04216ec033_2_5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204216ec033_2_5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0" y="4604000"/>
            <a:ext cx="9144000" cy="539400"/>
          </a:xfrm>
          <a:prstGeom prst="rect">
            <a:avLst/>
          </a:prstGeom>
          <a:solidFill>
            <a:srgbClr val="0E065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0" y="3192000"/>
            <a:ext cx="580200" cy="1412100"/>
          </a:xfrm>
          <a:prstGeom prst="round1Rect">
            <a:avLst>
              <a:gd name="adj" fmla="val 50000"/>
            </a:avLst>
          </a:prstGeom>
          <a:solidFill>
            <a:srgbClr val="3723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rot="-5400000" flipH="1">
            <a:off x="7766250" y="-833250"/>
            <a:ext cx="544500" cy="2211000"/>
          </a:xfrm>
          <a:prstGeom prst="round1Rect">
            <a:avLst>
              <a:gd name="adj" fmla="val 50000"/>
            </a:avLst>
          </a:prstGeom>
          <a:solidFill>
            <a:srgbClr val="01D8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2956725" y="3919772"/>
            <a:ext cx="1458300" cy="1458300"/>
          </a:xfrm>
          <a:prstGeom prst="donut">
            <a:avLst>
              <a:gd name="adj" fmla="val 22716"/>
            </a:avLst>
          </a:prstGeom>
          <a:solidFill>
            <a:srgbClr val="01D8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713225" y="539500"/>
            <a:ext cx="6729900" cy="182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500" b="1">
                <a:latin typeface="Be Vietnam Pro"/>
                <a:ea typeface="Be Vietnam Pro"/>
                <a:cs typeface="Be Vietnam Pro"/>
                <a:sym typeface="Be Vietnam Pr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713225" y="2532025"/>
            <a:ext cx="4645200" cy="419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Figtree"/>
                <a:ea typeface="Figtree"/>
                <a:cs typeface="Figtree"/>
                <a:sym typeface="Figtre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0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3"/>
          <p:cNvSpPr/>
          <p:nvPr/>
        </p:nvSpPr>
        <p:spPr>
          <a:xfrm rot="5400000">
            <a:off x="833250" y="-833250"/>
            <a:ext cx="544500" cy="2211000"/>
          </a:xfrm>
          <a:prstGeom prst="round1Rect">
            <a:avLst>
              <a:gd name="adj" fmla="val 50000"/>
            </a:avLst>
          </a:prstGeom>
          <a:solidFill>
            <a:srgbClr val="01D8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13"/>
          <p:cNvSpPr/>
          <p:nvPr/>
        </p:nvSpPr>
        <p:spPr>
          <a:xfrm>
            <a:off x="-738300" y="4412909"/>
            <a:ext cx="1458300" cy="1458300"/>
          </a:xfrm>
          <a:prstGeom prst="donut">
            <a:avLst>
              <a:gd name="adj" fmla="val 22716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3"/>
          <p:cNvSpPr/>
          <p:nvPr/>
        </p:nvSpPr>
        <p:spPr>
          <a:xfrm flipH="1">
            <a:off x="8599500" y="3597600"/>
            <a:ext cx="544500" cy="1545900"/>
          </a:xfrm>
          <a:prstGeom prst="round1Rect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10_1_1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/>
          <p:nvPr/>
        </p:nvSpPr>
        <p:spPr>
          <a:xfrm rot="10800000" flipH="1">
            <a:off x="-6575" y="-6205"/>
            <a:ext cx="544500" cy="1091400"/>
          </a:xfrm>
          <a:prstGeom prst="round1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15"/>
          <p:cNvSpPr/>
          <p:nvPr/>
        </p:nvSpPr>
        <p:spPr>
          <a:xfrm rot="5400000" flipH="1">
            <a:off x="1006650" y="3597350"/>
            <a:ext cx="537300" cy="2550600"/>
          </a:xfrm>
          <a:prstGeom prst="round1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15"/>
          <p:cNvSpPr/>
          <p:nvPr/>
        </p:nvSpPr>
        <p:spPr>
          <a:xfrm>
            <a:off x="8424000" y="-709125"/>
            <a:ext cx="1458300" cy="1458300"/>
          </a:xfrm>
          <a:prstGeom prst="donut">
            <a:avLst>
              <a:gd name="adj" fmla="val 22716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15"/>
          <p:cNvSpPr/>
          <p:nvPr/>
        </p:nvSpPr>
        <p:spPr>
          <a:xfrm flipH="1">
            <a:off x="8599500" y="4058295"/>
            <a:ext cx="544500" cy="1091400"/>
          </a:xfrm>
          <a:prstGeom prst="round1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15"/>
          <p:cNvSpPr txBox="1">
            <a:spLocks noGrp="1"/>
          </p:cNvSpPr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/>
          <p:nvPr/>
        </p:nvSpPr>
        <p:spPr>
          <a:xfrm rot="10800000" flipH="1">
            <a:off x="-25501" y="-6374"/>
            <a:ext cx="1564200" cy="1822800"/>
          </a:xfrm>
          <a:prstGeom prst="round1Rect">
            <a:avLst>
              <a:gd name="adj" fmla="val 50000"/>
            </a:avLst>
          </a:prstGeom>
          <a:solidFill>
            <a:srgbClr val="E3E3E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16"/>
          <p:cNvSpPr/>
          <p:nvPr/>
        </p:nvSpPr>
        <p:spPr>
          <a:xfrm flipH="1">
            <a:off x="7223225" y="2781300"/>
            <a:ext cx="1913400" cy="1822800"/>
          </a:xfrm>
          <a:prstGeom prst="round1Rect">
            <a:avLst>
              <a:gd name="adj" fmla="val 50000"/>
            </a:avLst>
          </a:prstGeom>
          <a:solidFill>
            <a:srgbClr val="E3E3E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16"/>
          <p:cNvSpPr/>
          <p:nvPr/>
        </p:nvSpPr>
        <p:spPr>
          <a:xfrm>
            <a:off x="-553800" y="-560853"/>
            <a:ext cx="1458300" cy="1458300"/>
          </a:xfrm>
          <a:prstGeom prst="donut">
            <a:avLst>
              <a:gd name="adj" fmla="val 22716"/>
            </a:avLst>
          </a:prstGeom>
          <a:solidFill>
            <a:srgbClr val="01D8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16"/>
          <p:cNvSpPr/>
          <p:nvPr/>
        </p:nvSpPr>
        <p:spPr>
          <a:xfrm>
            <a:off x="0" y="3192000"/>
            <a:ext cx="580200" cy="1412100"/>
          </a:xfrm>
          <a:prstGeom prst="round1Rect">
            <a:avLst>
              <a:gd name="adj" fmla="val 50000"/>
            </a:avLst>
          </a:prstGeom>
          <a:solidFill>
            <a:srgbClr val="3723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16"/>
          <p:cNvSpPr/>
          <p:nvPr/>
        </p:nvSpPr>
        <p:spPr>
          <a:xfrm rot="-5400000" flipH="1">
            <a:off x="7766250" y="-833250"/>
            <a:ext cx="544500" cy="2211000"/>
          </a:xfrm>
          <a:prstGeom prst="round1Rect">
            <a:avLst>
              <a:gd name="adj" fmla="val 50000"/>
            </a:avLst>
          </a:prstGeom>
          <a:solidFill>
            <a:srgbClr val="01D8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6"/>
          <p:cNvSpPr/>
          <p:nvPr/>
        </p:nvSpPr>
        <p:spPr>
          <a:xfrm>
            <a:off x="0" y="4604000"/>
            <a:ext cx="9144000" cy="539400"/>
          </a:xfrm>
          <a:prstGeom prst="rect">
            <a:avLst/>
          </a:prstGeom>
          <a:solidFill>
            <a:srgbClr val="0E065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16"/>
          <p:cNvSpPr txBox="1"/>
          <p:nvPr/>
        </p:nvSpPr>
        <p:spPr>
          <a:xfrm>
            <a:off x="2099100" y="3569650"/>
            <a:ext cx="4945800" cy="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CREDITS:</a:t>
            </a:r>
            <a:r>
              <a:rPr lang="en"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 This presentation template was created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Figtree"/>
                <a:ea typeface="Figtree"/>
                <a:cs typeface="Figtree"/>
                <a:sym typeface="Figtree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, and includes icons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Figtree"/>
                <a:ea typeface="Figtree"/>
                <a:cs typeface="Figtree"/>
                <a:sym typeface="Figtree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, and infographics &amp; images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Figtree"/>
                <a:ea typeface="Figtree"/>
                <a:cs typeface="Figtree"/>
                <a:sym typeface="Figtree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 </a:t>
            </a:r>
            <a:endParaRPr sz="1200" b="1">
              <a:solidFill>
                <a:schemeClr val="dk1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84" name="Google Shape;84;p16"/>
          <p:cNvSpPr txBox="1">
            <a:spLocks noGrp="1"/>
          </p:cNvSpPr>
          <p:nvPr>
            <p:ph type="title"/>
          </p:nvPr>
        </p:nvSpPr>
        <p:spPr>
          <a:xfrm>
            <a:off x="2211001" y="540000"/>
            <a:ext cx="4722000" cy="105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8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6"/>
          <p:cNvSpPr txBox="1">
            <a:spLocks noGrp="1"/>
          </p:cNvSpPr>
          <p:nvPr>
            <p:ph type="subTitle" idx="1"/>
          </p:nvPr>
        </p:nvSpPr>
        <p:spPr>
          <a:xfrm>
            <a:off x="2210950" y="1689050"/>
            <a:ext cx="47220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/>
          <p:nvPr/>
        </p:nvSpPr>
        <p:spPr>
          <a:xfrm rot="-5400000" flipH="1">
            <a:off x="7766250" y="-833250"/>
            <a:ext cx="544500" cy="2211000"/>
          </a:xfrm>
          <a:prstGeom prst="round1Rect">
            <a:avLst>
              <a:gd name="adj" fmla="val 50000"/>
            </a:avLst>
          </a:prstGeom>
          <a:solidFill>
            <a:srgbClr val="01D8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17"/>
          <p:cNvSpPr/>
          <p:nvPr/>
        </p:nvSpPr>
        <p:spPr>
          <a:xfrm rot="5400000" flipH="1">
            <a:off x="641175" y="3965100"/>
            <a:ext cx="537300" cy="1819500"/>
          </a:xfrm>
          <a:prstGeom prst="round1Rect">
            <a:avLst>
              <a:gd name="adj" fmla="val 50000"/>
            </a:avLst>
          </a:prstGeom>
          <a:solidFill>
            <a:srgbClr val="3723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17"/>
          <p:cNvSpPr/>
          <p:nvPr/>
        </p:nvSpPr>
        <p:spPr>
          <a:xfrm rot="10800000" flipH="1">
            <a:off x="-25501" y="-6374"/>
            <a:ext cx="1564200" cy="1822800"/>
          </a:xfrm>
          <a:prstGeom prst="round1Rect">
            <a:avLst>
              <a:gd name="adj" fmla="val 50000"/>
            </a:avLst>
          </a:prstGeom>
          <a:solidFill>
            <a:srgbClr val="E3E3E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17"/>
          <p:cNvSpPr/>
          <p:nvPr/>
        </p:nvSpPr>
        <p:spPr>
          <a:xfrm>
            <a:off x="-553800" y="-560853"/>
            <a:ext cx="1458300" cy="1458300"/>
          </a:xfrm>
          <a:prstGeom prst="donut">
            <a:avLst>
              <a:gd name="adj" fmla="val 22716"/>
            </a:avLst>
          </a:prstGeom>
          <a:solidFill>
            <a:srgbClr val="01D8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/>
          <p:nvPr/>
        </p:nvSpPr>
        <p:spPr>
          <a:xfrm rot="5400000">
            <a:off x="833325" y="-833250"/>
            <a:ext cx="544500" cy="2211000"/>
          </a:xfrm>
          <a:prstGeom prst="round1Rect">
            <a:avLst>
              <a:gd name="adj" fmla="val 50000"/>
            </a:avLst>
          </a:prstGeom>
          <a:solidFill>
            <a:srgbClr val="01D8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18"/>
          <p:cNvSpPr/>
          <p:nvPr/>
        </p:nvSpPr>
        <p:spPr>
          <a:xfrm rot="-5400000">
            <a:off x="7965600" y="3965100"/>
            <a:ext cx="537300" cy="1819500"/>
          </a:xfrm>
          <a:prstGeom prst="round1Rect">
            <a:avLst>
              <a:gd name="adj" fmla="val 50000"/>
            </a:avLst>
          </a:prstGeom>
          <a:solidFill>
            <a:srgbClr val="3723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8"/>
          <p:cNvSpPr/>
          <p:nvPr/>
        </p:nvSpPr>
        <p:spPr>
          <a:xfrm>
            <a:off x="-534050" y="4233597"/>
            <a:ext cx="1458300" cy="1458300"/>
          </a:xfrm>
          <a:prstGeom prst="donut">
            <a:avLst>
              <a:gd name="adj" fmla="val 22716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rot="-5400000" flipH="1">
            <a:off x="7766250" y="-833250"/>
            <a:ext cx="544500" cy="2211000"/>
          </a:xfrm>
          <a:prstGeom prst="round1Rect">
            <a:avLst>
              <a:gd name="adj" fmla="val 50000"/>
            </a:avLst>
          </a:prstGeom>
          <a:solidFill>
            <a:srgbClr val="01D8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3"/>
          <p:cNvSpPr/>
          <p:nvPr/>
        </p:nvSpPr>
        <p:spPr>
          <a:xfrm rot="5400000" flipH="1">
            <a:off x="1747500" y="2856500"/>
            <a:ext cx="537300" cy="4032300"/>
          </a:xfrm>
          <a:prstGeom prst="round1Rect">
            <a:avLst>
              <a:gd name="adj" fmla="val 50000"/>
            </a:avLst>
          </a:prstGeom>
          <a:solidFill>
            <a:srgbClr val="3723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720000" y="2414400"/>
            <a:ext cx="5067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title" idx="2" hasCustomPrompt="1"/>
          </p:nvPr>
        </p:nvSpPr>
        <p:spPr>
          <a:xfrm>
            <a:off x="842797" y="1067975"/>
            <a:ext cx="900900" cy="841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0" name="Google Shape;20;p3"/>
          <p:cNvSpPr txBox="1">
            <a:spLocks noGrp="1"/>
          </p:cNvSpPr>
          <p:nvPr>
            <p:ph type="subTitle" idx="1"/>
          </p:nvPr>
        </p:nvSpPr>
        <p:spPr>
          <a:xfrm>
            <a:off x="720000" y="3167125"/>
            <a:ext cx="50676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/>
          <p:nvPr/>
        </p:nvSpPr>
        <p:spPr>
          <a:xfrm rot="5400000">
            <a:off x="833325" y="-833250"/>
            <a:ext cx="544500" cy="2211000"/>
          </a:xfrm>
          <a:prstGeom prst="round1Rect">
            <a:avLst>
              <a:gd name="adj" fmla="val 50000"/>
            </a:avLst>
          </a:prstGeom>
          <a:solidFill>
            <a:srgbClr val="01D8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5"/>
          <p:cNvSpPr/>
          <p:nvPr/>
        </p:nvSpPr>
        <p:spPr>
          <a:xfrm rot="-5400000">
            <a:off x="7965600" y="3965100"/>
            <a:ext cx="537300" cy="1819500"/>
          </a:xfrm>
          <a:prstGeom prst="round1Rect">
            <a:avLst>
              <a:gd name="adj" fmla="val 50000"/>
            </a:avLst>
          </a:prstGeom>
          <a:solidFill>
            <a:srgbClr val="3723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ubTitle" idx="1"/>
          </p:nvPr>
        </p:nvSpPr>
        <p:spPr>
          <a:xfrm>
            <a:off x="5055284" y="3608749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ubTitle" idx="2"/>
          </p:nvPr>
        </p:nvSpPr>
        <p:spPr>
          <a:xfrm>
            <a:off x="1583300" y="3608749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ubTitle" idx="3"/>
          </p:nvPr>
        </p:nvSpPr>
        <p:spPr>
          <a:xfrm>
            <a:off x="5055275" y="3300725"/>
            <a:ext cx="25056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subTitle" idx="4"/>
          </p:nvPr>
        </p:nvSpPr>
        <p:spPr>
          <a:xfrm>
            <a:off x="1583300" y="3300725"/>
            <a:ext cx="25056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 Vietnam Pro"/>
              <a:buNone/>
              <a:defRPr sz="2400" b="1">
                <a:latin typeface="Be Vietnam Pro"/>
                <a:ea typeface="Be Vietnam Pro"/>
                <a:cs typeface="Be Vietnam Pro"/>
                <a:sym typeface="Be Vietnam Pr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solidFill>
          <a:schemeClr val="lt1"/>
        </a:solid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"/>
          <p:cNvSpPr/>
          <p:nvPr/>
        </p:nvSpPr>
        <p:spPr>
          <a:xfrm>
            <a:off x="8430775" y="4421200"/>
            <a:ext cx="1458300" cy="1458300"/>
          </a:xfrm>
          <a:prstGeom prst="donut">
            <a:avLst>
              <a:gd name="adj" fmla="val 22716"/>
            </a:avLst>
          </a:prstGeom>
          <a:solidFill>
            <a:srgbClr val="E3E3E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6"/>
          <p:cNvSpPr/>
          <p:nvPr/>
        </p:nvSpPr>
        <p:spPr>
          <a:xfrm rot="-5400000" flipH="1">
            <a:off x="7766250" y="-833250"/>
            <a:ext cx="544500" cy="2211000"/>
          </a:xfrm>
          <a:prstGeom prst="round1Rect">
            <a:avLst>
              <a:gd name="adj" fmla="val 50000"/>
            </a:avLst>
          </a:prstGeom>
          <a:solidFill>
            <a:srgbClr val="01D8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6"/>
          <p:cNvSpPr/>
          <p:nvPr/>
        </p:nvSpPr>
        <p:spPr>
          <a:xfrm rot="5400000" flipH="1">
            <a:off x="641100" y="3962900"/>
            <a:ext cx="537300" cy="1819500"/>
          </a:xfrm>
          <a:prstGeom prst="round1Rect">
            <a:avLst>
              <a:gd name="adj" fmla="val 50000"/>
            </a:avLst>
          </a:prstGeom>
          <a:solidFill>
            <a:srgbClr val="3723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7"/>
          <p:cNvSpPr/>
          <p:nvPr/>
        </p:nvSpPr>
        <p:spPr>
          <a:xfrm rot="-5400000" flipH="1">
            <a:off x="7766250" y="-833250"/>
            <a:ext cx="544500" cy="2211000"/>
          </a:xfrm>
          <a:prstGeom prst="round1Rect">
            <a:avLst>
              <a:gd name="adj" fmla="val 50000"/>
            </a:avLst>
          </a:prstGeom>
          <a:solidFill>
            <a:srgbClr val="01D8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7"/>
          <p:cNvSpPr/>
          <p:nvPr/>
        </p:nvSpPr>
        <p:spPr>
          <a:xfrm rot="5400000" flipH="1">
            <a:off x="641175" y="3965100"/>
            <a:ext cx="537300" cy="1819500"/>
          </a:xfrm>
          <a:prstGeom prst="round1Rect">
            <a:avLst>
              <a:gd name="adj" fmla="val 50000"/>
            </a:avLst>
          </a:prstGeom>
          <a:solidFill>
            <a:srgbClr val="3723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title"/>
          </p:nvPr>
        </p:nvSpPr>
        <p:spPr>
          <a:xfrm>
            <a:off x="720000" y="5212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subTitle" idx="1"/>
          </p:nvPr>
        </p:nvSpPr>
        <p:spPr>
          <a:xfrm>
            <a:off x="720000" y="1541950"/>
            <a:ext cx="4294800" cy="229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9"/>
          <p:cNvSpPr txBox="1">
            <a:spLocks noGrp="1"/>
          </p:cNvSpPr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1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 txBox="1">
            <a:spLocks noGrp="1"/>
          </p:cNvSpPr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/>
          <p:nvPr/>
        </p:nvSpPr>
        <p:spPr>
          <a:xfrm>
            <a:off x="0" y="4604000"/>
            <a:ext cx="9144000" cy="539400"/>
          </a:xfrm>
          <a:prstGeom prst="rect">
            <a:avLst/>
          </a:prstGeom>
          <a:solidFill>
            <a:srgbClr val="0E065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11"/>
          <p:cNvSpPr/>
          <p:nvPr/>
        </p:nvSpPr>
        <p:spPr>
          <a:xfrm>
            <a:off x="0" y="3192000"/>
            <a:ext cx="580200" cy="1412100"/>
          </a:xfrm>
          <a:prstGeom prst="round1Rect">
            <a:avLst>
              <a:gd name="adj" fmla="val 50000"/>
            </a:avLst>
          </a:prstGeom>
          <a:solidFill>
            <a:srgbClr val="3723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1"/>
          <p:cNvSpPr/>
          <p:nvPr/>
        </p:nvSpPr>
        <p:spPr>
          <a:xfrm>
            <a:off x="7071525" y="3919772"/>
            <a:ext cx="1458300" cy="1458300"/>
          </a:xfrm>
          <a:prstGeom prst="donut">
            <a:avLst>
              <a:gd name="adj" fmla="val 22716"/>
            </a:avLst>
          </a:prstGeom>
          <a:solidFill>
            <a:srgbClr val="01D8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1"/>
          <p:cNvSpPr/>
          <p:nvPr/>
        </p:nvSpPr>
        <p:spPr>
          <a:xfrm>
            <a:off x="-965250" y="-983250"/>
            <a:ext cx="2510700" cy="2511000"/>
          </a:xfrm>
          <a:prstGeom prst="donut">
            <a:avLst>
              <a:gd name="adj" fmla="val 21354"/>
            </a:avLst>
          </a:prstGeom>
          <a:solidFill>
            <a:srgbClr val="3723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11"/>
          <p:cNvSpPr/>
          <p:nvPr/>
        </p:nvSpPr>
        <p:spPr>
          <a:xfrm rot="-5400000" flipH="1">
            <a:off x="7766250" y="-833250"/>
            <a:ext cx="544500" cy="2211000"/>
          </a:xfrm>
          <a:prstGeom prst="round1Rect">
            <a:avLst>
              <a:gd name="adj" fmla="val 50000"/>
            </a:avLst>
          </a:prstGeom>
          <a:solidFill>
            <a:srgbClr val="01D8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11"/>
          <p:cNvSpPr txBox="1">
            <a:spLocks noGrp="1"/>
          </p:cNvSpPr>
          <p:nvPr>
            <p:ph type="title" hasCustomPrompt="1"/>
          </p:nvPr>
        </p:nvSpPr>
        <p:spPr>
          <a:xfrm>
            <a:off x="1823200" y="1437525"/>
            <a:ext cx="5497500" cy="136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58" name="Google Shape;58;p11"/>
          <p:cNvSpPr txBox="1">
            <a:spLocks noGrp="1"/>
          </p:cNvSpPr>
          <p:nvPr>
            <p:ph type="subTitle" idx="1"/>
          </p:nvPr>
        </p:nvSpPr>
        <p:spPr>
          <a:xfrm>
            <a:off x="1823200" y="2804925"/>
            <a:ext cx="5497500" cy="4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2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 Vietnam Pro"/>
              <a:buNone/>
              <a:defRPr sz="3500" b="1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 Vietnam Pro"/>
              <a:buNone/>
              <a:defRPr sz="3500" b="1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 Vietnam Pro"/>
              <a:buNone/>
              <a:defRPr sz="3500" b="1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 Vietnam Pro"/>
              <a:buNone/>
              <a:defRPr sz="3500" b="1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 Vietnam Pro"/>
              <a:buNone/>
              <a:defRPr sz="3500" b="1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 Vietnam Pro"/>
              <a:buNone/>
              <a:defRPr sz="3500" b="1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 Vietnam Pro"/>
              <a:buNone/>
              <a:defRPr sz="3500" b="1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 Vietnam Pro"/>
              <a:buNone/>
              <a:defRPr sz="3500" b="1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 Vietnam Pro"/>
              <a:buNone/>
              <a:defRPr sz="3500" b="1">
                <a:solidFill>
                  <a:schemeClr val="dk1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●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○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■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●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○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■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●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○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Figtree"/>
              <a:buChar char="■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1" r:id="rId11"/>
    <p:sldLayoutId id="2147483662" r:id="rId12"/>
    <p:sldLayoutId id="2147483663" r:id="rId13"/>
    <p:sldLayoutId id="2147483664" r:id="rId1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.png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32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png"/><Relationship Id="rId7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10" Type="http://schemas.openxmlformats.org/officeDocument/2006/relationships/image" Target="../media/image10.png"/><Relationship Id="rId4" Type="http://schemas.openxmlformats.org/officeDocument/2006/relationships/image" Target="../media/image6.png"/><Relationship Id="rId9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microsoft.com/office/2011/relationships/webextension" Target="../webextensions/webextension1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21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1.xml"/><Relationship Id="rId11" Type="http://schemas.openxmlformats.org/officeDocument/2006/relationships/image" Target="../media/image23.svg"/><Relationship Id="rId5" Type="http://schemas.openxmlformats.org/officeDocument/2006/relationships/diagramColors" Target="../diagrams/colors1.xml"/><Relationship Id="rId10" Type="http://schemas.openxmlformats.org/officeDocument/2006/relationships/image" Target="../media/image22.pn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2"/>
          <p:cNvSpPr/>
          <p:nvPr/>
        </p:nvSpPr>
        <p:spPr>
          <a:xfrm flipH="1">
            <a:off x="5996100" y="2781300"/>
            <a:ext cx="3147900" cy="1822800"/>
          </a:xfrm>
          <a:prstGeom prst="round1Rect">
            <a:avLst>
              <a:gd name="adj" fmla="val 50000"/>
            </a:avLst>
          </a:prstGeom>
          <a:solidFill>
            <a:srgbClr val="E3E3E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22"/>
          <p:cNvSpPr txBox="1">
            <a:spLocks noGrp="1"/>
          </p:cNvSpPr>
          <p:nvPr>
            <p:ph type="ctrTitle"/>
          </p:nvPr>
        </p:nvSpPr>
        <p:spPr>
          <a:xfrm>
            <a:off x="960120" y="999433"/>
            <a:ext cx="7048500" cy="111223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rgbClr val="0E0659"/>
                </a:solidFill>
              </a:rPr>
              <a:t>The return at the Yeti</a:t>
            </a:r>
          </a:p>
        </p:txBody>
      </p:sp>
      <p:sp>
        <p:nvSpPr>
          <p:cNvPr id="108" name="Google Shape;108;p22"/>
          <p:cNvSpPr/>
          <p:nvPr/>
        </p:nvSpPr>
        <p:spPr>
          <a:xfrm>
            <a:off x="7549280" y="1883210"/>
            <a:ext cx="2510700" cy="2511000"/>
          </a:xfrm>
          <a:prstGeom prst="donut">
            <a:avLst>
              <a:gd name="adj" fmla="val 21354"/>
            </a:avLst>
          </a:prstGeom>
          <a:solidFill>
            <a:srgbClr val="3723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75013836-986C-4A3C-D411-AA3417D8826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364" t="25724" b="19771"/>
          <a:stretch/>
        </p:blipFill>
        <p:spPr>
          <a:xfrm>
            <a:off x="690447" y="176357"/>
            <a:ext cx="1989874" cy="556562"/>
          </a:xfrm>
          <a:prstGeom prst="rect">
            <a:avLst/>
          </a:prstGeom>
        </p:spPr>
      </p:pic>
      <p:pic>
        <p:nvPicPr>
          <p:cNvPr id="1026" name="Picture 2" descr="GSOM Polimi - FLEXA">
            <a:extLst>
              <a:ext uri="{FF2B5EF4-FFF2-40B4-BE49-F238E27FC236}">
                <a16:creationId xmlns:a16="http://schemas.microsoft.com/office/drawing/2014/main" id="{E5B89FC7-54DB-9408-AB06-0AAA4B11AF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0321" y="176357"/>
            <a:ext cx="1281150" cy="758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59C7F73-C042-067A-9A1E-ED3B4E21BFB4}"/>
              </a:ext>
            </a:extLst>
          </p:cNvPr>
          <p:cNvSpPr/>
          <p:nvPr/>
        </p:nvSpPr>
        <p:spPr>
          <a:xfrm>
            <a:off x="1204703" y="4611720"/>
            <a:ext cx="4021874" cy="51079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ircle: Hollow 11">
            <a:extLst>
              <a:ext uri="{FF2B5EF4-FFF2-40B4-BE49-F238E27FC236}">
                <a16:creationId xmlns:a16="http://schemas.microsoft.com/office/drawing/2014/main" id="{2B70FE3B-457F-FEBB-DA37-69CDD132EC9A}"/>
              </a:ext>
            </a:extLst>
          </p:cNvPr>
          <p:cNvSpPr/>
          <p:nvPr/>
        </p:nvSpPr>
        <p:spPr>
          <a:xfrm>
            <a:off x="-1741070" y="520834"/>
            <a:ext cx="2590142" cy="2511000"/>
          </a:xfrm>
          <a:prstGeom prst="donut">
            <a:avLst>
              <a:gd name="adj" fmla="val 18558"/>
            </a:avLst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3291A42-8877-F023-3104-BC72E3824D23}"/>
              </a:ext>
            </a:extLst>
          </p:cNvPr>
          <p:cNvSpPr/>
          <p:nvPr/>
        </p:nvSpPr>
        <p:spPr>
          <a:xfrm>
            <a:off x="1738103" y="3834647"/>
            <a:ext cx="4021874" cy="756000"/>
          </a:xfrm>
          <a:prstGeom prst="rect">
            <a:avLst/>
          </a:prstGeom>
          <a:solidFill>
            <a:schemeClr val="accent6">
              <a:lumMod val="95000"/>
            </a:schemeClr>
          </a:solidFill>
          <a:ln>
            <a:solidFill>
              <a:schemeClr val="accent6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50" name="Picture 26">
            <a:extLst>
              <a:ext uri="{FF2B5EF4-FFF2-40B4-BE49-F238E27FC236}">
                <a16:creationId xmlns:a16="http://schemas.microsoft.com/office/drawing/2014/main" id="{2B4C35B9-8EF9-1FF3-B627-0EC5223E96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29"/>
          <a:stretch/>
        </p:blipFill>
        <p:spPr bwMode="auto">
          <a:xfrm>
            <a:off x="1867528" y="2188428"/>
            <a:ext cx="4639112" cy="2423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4"/>
          <p:cNvSpPr txBox="1">
            <a:spLocks noGrp="1"/>
          </p:cNvSpPr>
          <p:nvPr>
            <p:ph type="title"/>
          </p:nvPr>
        </p:nvSpPr>
        <p:spPr>
          <a:xfrm>
            <a:off x="535650" y="89257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Evaluating Our Model</a:t>
            </a:r>
            <a:endParaRPr sz="4000"/>
          </a:p>
        </p:txBody>
      </p:sp>
      <p:sp>
        <p:nvSpPr>
          <p:cNvPr id="124" name="Google Shape;124;p24"/>
          <p:cNvSpPr txBox="1"/>
          <p:nvPr/>
        </p:nvSpPr>
        <p:spPr>
          <a:xfrm>
            <a:off x="535650" y="850015"/>
            <a:ext cx="2101858" cy="339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t" anchorCtr="0">
            <a:noAutofit/>
          </a:bodyPr>
          <a:lstStyle/>
          <a:p>
            <a:r>
              <a:rPr lang="en-US" sz="1100" b="1">
                <a:solidFill>
                  <a:schemeClr val="tx1">
                    <a:lumMod val="90000"/>
                    <a:lumOff val="10000"/>
                  </a:schemeClr>
                </a:solidFill>
                <a:latin typeface="Be Vietnam Pro"/>
                <a:ea typeface="Figtree"/>
                <a:sym typeface="Figtree"/>
              </a:rPr>
              <a:t>Results on train set</a:t>
            </a:r>
            <a:endParaRPr lang="en-US" sz="1100" b="1">
              <a:solidFill>
                <a:schemeClr val="tx1">
                  <a:lumMod val="90000"/>
                  <a:lumOff val="10000"/>
                </a:schemeClr>
              </a:solidFill>
              <a:latin typeface="Be Vietnam Pro"/>
              <a:ea typeface="Figtree"/>
            </a:endParaRPr>
          </a:p>
          <a:p>
            <a:pPr marL="171450" indent="-171450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§"/>
            </a:pPr>
            <a:br>
              <a:rPr lang="en-US" sz="1200">
                <a:solidFill>
                  <a:schemeClr val="tx1">
                    <a:lumMod val="90000"/>
                    <a:lumOff val="10000"/>
                  </a:schemeClr>
                </a:solidFill>
                <a:latin typeface="Be Vietnam Pro"/>
                <a:ea typeface="Figtree"/>
              </a:rPr>
            </a:br>
            <a:r>
              <a:rPr lang="en-US" sz="1100">
                <a:solidFill>
                  <a:schemeClr val="tx1">
                    <a:lumMod val="90000"/>
                    <a:lumOff val="10000"/>
                  </a:schemeClr>
                </a:solidFill>
                <a:ea typeface="Figtree"/>
                <a:sym typeface="Figtree"/>
              </a:rPr>
              <a:t> </a:t>
            </a:r>
            <a:endParaRPr lang="en-US">
              <a:solidFill>
                <a:schemeClr val="accent6"/>
              </a:solidFill>
              <a:ea typeface="Figtree"/>
            </a:endParaRPr>
          </a:p>
        </p:txBody>
      </p:sp>
      <p:sp>
        <p:nvSpPr>
          <p:cNvPr id="4" name="Circle: Hollow 3">
            <a:extLst>
              <a:ext uri="{FF2B5EF4-FFF2-40B4-BE49-F238E27FC236}">
                <a16:creationId xmlns:a16="http://schemas.microsoft.com/office/drawing/2014/main" id="{073E5DB8-CA50-9787-C532-63DADB76E429}"/>
              </a:ext>
            </a:extLst>
          </p:cNvPr>
          <p:cNvSpPr/>
          <p:nvPr/>
        </p:nvSpPr>
        <p:spPr>
          <a:xfrm>
            <a:off x="6746362" y="853660"/>
            <a:ext cx="4269658" cy="4152752"/>
          </a:xfrm>
          <a:prstGeom prst="donut">
            <a:avLst>
              <a:gd name="adj" fmla="val 6820"/>
            </a:avLst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3080" name="Picture 8" descr="Artificial Intelligence (AI) and Machine Learning (ML)">
            <a:extLst>
              <a:ext uri="{FF2B5EF4-FFF2-40B4-BE49-F238E27FC236}">
                <a16:creationId xmlns:a16="http://schemas.microsoft.com/office/drawing/2014/main" id="{05F162F4-3893-F7C6-6C66-C93BA1748B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264" y="1032387"/>
            <a:ext cx="4015420" cy="3841955"/>
          </a:xfrm>
          <a:prstGeom prst="ellipse">
            <a:avLst/>
          </a:prstGeom>
          <a:ln w="190500" cap="rnd">
            <a:noFill/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65DA38F8-88BB-E642-A6F9-7A83C925F7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8063644"/>
              </p:ext>
            </p:extLst>
          </p:nvPr>
        </p:nvGraphicFramePr>
        <p:xfrm>
          <a:off x="535649" y="1189228"/>
          <a:ext cx="5990512" cy="518160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1497628">
                  <a:extLst>
                    <a:ext uri="{9D8B030D-6E8A-4147-A177-3AD203B41FA5}">
                      <a16:colId xmlns:a16="http://schemas.microsoft.com/office/drawing/2014/main" val="3931718280"/>
                    </a:ext>
                  </a:extLst>
                </a:gridCol>
                <a:gridCol w="1497628">
                  <a:extLst>
                    <a:ext uri="{9D8B030D-6E8A-4147-A177-3AD203B41FA5}">
                      <a16:colId xmlns:a16="http://schemas.microsoft.com/office/drawing/2014/main" val="54503863"/>
                    </a:ext>
                  </a:extLst>
                </a:gridCol>
                <a:gridCol w="1497628">
                  <a:extLst>
                    <a:ext uri="{9D8B030D-6E8A-4147-A177-3AD203B41FA5}">
                      <a16:colId xmlns:a16="http://schemas.microsoft.com/office/drawing/2014/main" val="3053417981"/>
                    </a:ext>
                  </a:extLst>
                </a:gridCol>
                <a:gridCol w="1497628">
                  <a:extLst>
                    <a:ext uri="{9D8B030D-6E8A-4147-A177-3AD203B41FA5}">
                      <a16:colId xmlns:a16="http://schemas.microsoft.com/office/drawing/2014/main" val="740650507"/>
                    </a:ext>
                  </a:extLst>
                </a:gridCol>
              </a:tblGrid>
              <a:tr h="238669">
                <a:tc>
                  <a:txBody>
                    <a:bodyPr/>
                    <a:lstStyle/>
                    <a:p>
                      <a:r>
                        <a:rPr lang="en-US" sz="1100" b="1">
                          <a:solidFill>
                            <a:schemeClr val="bg1"/>
                          </a:solidFill>
                          <a:latin typeface="Be Vietnam Pro" panose="020B0604020202020204" charset="0"/>
                          <a:sym typeface="Figtree"/>
                        </a:rPr>
                        <a:t>Precision</a:t>
                      </a:r>
                      <a:endParaRPr lang="en-US" sz="1100" b="1">
                        <a:solidFill>
                          <a:schemeClr val="bg1"/>
                        </a:solidFill>
                        <a:latin typeface="Be Vietnam Pro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b="1">
                          <a:solidFill>
                            <a:schemeClr val="bg1"/>
                          </a:solidFill>
                          <a:latin typeface="Be Vietnam Pro" panose="020B0604020202020204" charset="0"/>
                          <a:sym typeface="Figtree"/>
                        </a:rPr>
                        <a:t>Recall</a:t>
                      </a:r>
                      <a:endParaRPr lang="en-US" sz="1100" b="1">
                        <a:solidFill>
                          <a:schemeClr val="bg1"/>
                        </a:solidFill>
                        <a:latin typeface="Be Vietnam Pro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b="1">
                          <a:solidFill>
                            <a:schemeClr val="bg1"/>
                          </a:solidFill>
                          <a:latin typeface="Be Vietnam Pro" panose="020B0604020202020204" charset="0"/>
                          <a:sym typeface="Figtree"/>
                        </a:rPr>
                        <a:t>F1 score</a:t>
                      </a:r>
                      <a:endParaRPr lang="en-US" sz="1100" b="1">
                        <a:solidFill>
                          <a:schemeClr val="bg1"/>
                        </a:solidFill>
                        <a:latin typeface="Be Vietnam Pro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b="1">
                          <a:solidFill>
                            <a:schemeClr val="bg1"/>
                          </a:solidFill>
                          <a:latin typeface="Be Vietnam Pro" panose="020B0604020202020204" charset="0"/>
                          <a:sym typeface="Figtree"/>
                        </a:rPr>
                        <a:t>Accuracy</a:t>
                      </a:r>
                      <a:endParaRPr lang="en-US" sz="1100" b="1">
                        <a:solidFill>
                          <a:schemeClr val="bg1"/>
                        </a:solidFill>
                        <a:latin typeface="Be Vietnam Pro" panose="020B060402020202020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9283151"/>
                  </a:ext>
                </a:extLst>
              </a:tr>
              <a:tr h="238669">
                <a:tc>
                  <a:txBody>
                    <a:bodyPr/>
                    <a:lstStyle/>
                    <a:p>
                      <a:r>
                        <a:rPr lang="en-US" sz="110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Be Vietnam Pro" panose="020B0604020202020204" charset="0"/>
                          <a:sym typeface="Figtree"/>
                        </a:rPr>
                        <a:t>0.81</a:t>
                      </a:r>
                      <a:endParaRPr lang="en-US" sz="1100">
                        <a:latin typeface="Be Vietnam Pro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Be Vietnam Pro" panose="020B0604020202020204" charset="0"/>
                          <a:sym typeface="Figtree"/>
                        </a:rPr>
                        <a:t>0.86</a:t>
                      </a:r>
                      <a:endParaRPr lang="en-US" sz="1100">
                        <a:latin typeface="Be Vietnam Pro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Be Vietnam Pro" panose="020B0604020202020204" charset="0"/>
                          <a:sym typeface="Figtree"/>
                        </a:rPr>
                        <a:t>0.83</a:t>
                      </a:r>
                      <a:endParaRPr lang="en-US" sz="1100">
                        <a:latin typeface="Be Vietnam Pro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Be Vietnam Pro" panose="020B0604020202020204" charset="0"/>
                          <a:sym typeface="Figtree"/>
                        </a:rPr>
                        <a:t>0.79</a:t>
                      </a:r>
                      <a:endParaRPr lang="en-US" sz="1100">
                        <a:latin typeface="Be Vietnam Pro" panose="020B060402020202020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8216503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C6597FC1-79F4-5A56-CAAB-998EE020E7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3879904"/>
              </p:ext>
            </p:extLst>
          </p:nvPr>
        </p:nvGraphicFramePr>
        <p:xfrm>
          <a:off x="535649" y="2087422"/>
          <a:ext cx="5990512" cy="518160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1497628">
                  <a:extLst>
                    <a:ext uri="{9D8B030D-6E8A-4147-A177-3AD203B41FA5}">
                      <a16:colId xmlns:a16="http://schemas.microsoft.com/office/drawing/2014/main" val="3931718280"/>
                    </a:ext>
                  </a:extLst>
                </a:gridCol>
                <a:gridCol w="1497628">
                  <a:extLst>
                    <a:ext uri="{9D8B030D-6E8A-4147-A177-3AD203B41FA5}">
                      <a16:colId xmlns:a16="http://schemas.microsoft.com/office/drawing/2014/main" val="54503863"/>
                    </a:ext>
                  </a:extLst>
                </a:gridCol>
                <a:gridCol w="1497628">
                  <a:extLst>
                    <a:ext uri="{9D8B030D-6E8A-4147-A177-3AD203B41FA5}">
                      <a16:colId xmlns:a16="http://schemas.microsoft.com/office/drawing/2014/main" val="3053417981"/>
                    </a:ext>
                  </a:extLst>
                </a:gridCol>
                <a:gridCol w="1497628">
                  <a:extLst>
                    <a:ext uri="{9D8B030D-6E8A-4147-A177-3AD203B41FA5}">
                      <a16:colId xmlns:a16="http://schemas.microsoft.com/office/drawing/2014/main" val="740650507"/>
                    </a:ext>
                  </a:extLst>
                </a:gridCol>
              </a:tblGrid>
              <a:tr h="228399">
                <a:tc>
                  <a:txBody>
                    <a:bodyPr/>
                    <a:lstStyle/>
                    <a:p>
                      <a:r>
                        <a:rPr lang="en-US" sz="1100" b="1">
                          <a:solidFill>
                            <a:schemeClr val="bg1"/>
                          </a:solidFill>
                          <a:latin typeface="Be Vietnam Pro" panose="020B0604020202020204" charset="0"/>
                          <a:sym typeface="Figtree"/>
                        </a:rPr>
                        <a:t>Precision</a:t>
                      </a:r>
                      <a:endParaRPr lang="en-US" sz="1100" b="1">
                        <a:solidFill>
                          <a:schemeClr val="bg1"/>
                        </a:solidFill>
                        <a:latin typeface="Be Vietnam Pro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b="1">
                          <a:solidFill>
                            <a:schemeClr val="bg1"/>
                          </a:solidFill>
                          <a:latin typeface="Be Vietnam Pro" panose="020B0604020202020204" charset="0"/>
                          <a:sym typeface="Figtree"/>
                        </a:rPr>
                        <a:t>Recall</a:t>
                      </a:r>
                      <a:endParaRPr lang="en-US" sz="1100" b="1">
                        <a:solidFill>
                          <a:schemeClr val="bg1"/>
                        </a:solidFill>
                        <a:latin typeface="Be Vietnam Pro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b="1">
                          <a:solidFill>
                            <a:schemeClr val="bg1"/>
                          </a:solidFill>
                          <a:latin typeface="Be Vietnam Pro" panose="020B0604020202020204" charset="0"/>
                          <a:sym typeface="Figtree"/>
                        </a:rPr>
                        <a:t>F1 score</a:t>
                      </a:r>
                      <a:endParaRPr lang="en-US" sz="1100" b="1">
                        <a:solidFill>
                          <a:schemeClr val="bg1"/>
                        </a:solidFill>
                        <a:latin typeface="Be Vietnam Pro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b="1">
                          <a:solidFill>
                            <a:schemeClr val="bg1"/>
                          </a:solidFill>
                          <a:latin typeface="Be Vietnam Pro" panose="020B0604020202020204" charset="0"/>
                          <a:sym typeface="Figtree"/>
                        </a:rPr>
                        <a:t>Accuracy</a:t>
                      </a:r>
                      <a:endParaRPr lang="en-US" sz="1100" b="1">
                        <a:solidFill>
                          <a:schemeClr val="bg1"/>
                        </a:solidFill>
                        <a:latin typeface="Be Vietnam Pro" panose="020B060402020202020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9283151"/>
                  </a:ext>
                </a:extLst>
              </a:tr>
              <a:tr h="228399">
                <a:tc>
                  <a:txBody>
                    <a:bodyPr/>
                    <a:lstStyle/>
                    <a:p>
                      <a:r>
                        <a:rPr lang="en-US" sz="110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Be Vietnam Pro" panose="020B0604020202020204" charset="0"/>
                          <a:sym typeface="Figtree"/>
                        </a:rPr>
                        <a:t>0.78</a:t>
                      </a:r>
                      <a:endParaRPr lang="en-US" sz="1100">
                        <a:latin typeface="Be Vietnam Pro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Be Vietnam Pro" panose="020B0604020202020204" charset="0"/>
                          <a:sym typeface="Figtree"/>
                        </a:rPr>
                        <a:t>0.84</a:t>
                      </a:r>
                      <a:endParaRPr lang="en-US" sz="1100">
                        <a:latin typeface="Be Vietnam Pro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Be Vietnam Pro" panose="020B0604020202020204" charset="0"/>
                          <a:sym typeface="Figtree"/>
                        </a:rPr>
                        <a:t>0.81</a:t>
                      </a:r>
                      <a:endParaRPr lang="en-US" sz="1100">
                        <a:latin typeface="Be Vietnam Pro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Be Vietnam Pro" panose="020B0604020202020204" charset="0"/>
                          <a:sym typeface="Figtree"/>
                        </a:rPr>
                        <a:t>0.76</a:t>
                      </a:r>
                      <a:endParaRPr lang="en-US" sz="1100">
                        <a:latin typeface="Be Vietnam Pro" panose="020B060402020202020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821650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34216B98-0448-3A42-C04C-EEE51D72F8FE}"/>
              </a:ext>
            </a:extLst>
          </p:cNvPr>
          <p:cNvSpPr txBox="1"/>
          <p:nvPr/>
        </p:nvSpPr>
        <p:spPr>
          <a:xfrm>
            <a:off x="535650" y="1724607"/>
            <a:ext cx="5101880" cy="3182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Clr>
                <a:schemeClr val="bg1"/>
              </a:buClr>
              <a:buSzPct val="100000"/>
            </a:pPr>
            <a:r>
              <a:rPr lang="en-US" sz="1100" b="1">
                <a:solidFill>
                  <a:schemeClr val="tx1">
                    <a:lumMod val="90000"/>
                    <a:lumOff val="10000"/>
                  </a:schemeClr>
                </a:solidFill>
                <a:latin typeface="Be Vietnam Pro"/>
                <a:ea typeface="Figtree"/>
                <a:sym typeface="Figtree"/>
              </a:rPr>
              <a:t>Results on test set</a:t>
            </a:r>
          </a:p>
        </p:txBody>
      </p:sp>
      <p:pic>
        <p:nvPicPr>
          <p:cNvPr id="10" name="Immagine 4" descr="Immagine che contiene grafico&#10;&#10;Descrizione generata automaticamente">
            <a:extLst>
              <a:ext uri="{FF2B5EF4-FFF2-40B4-BE49-F238E27FC236}">
                <a16:creationId xmlns:a16="http://schemas.microsoft.com/office/drawing/2014/main" id="{E2FBBE08-724B-A71C-135D-AB071C611D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910" y="3056422"/>
            <a:ext cx="2978458" cy="2013502"/>
          </a:xfrm>
          <a:prstGeom prst="rect">
            <a:avLst/>
          </a:prstGeom>
        </p:spPr>
      </p:pic>
      <p:pic>
        <p:nvPicPr>
          <p:cNvPr id="11" name="Immagine 2" descr="Immagine che contiene grafico&#10;&#10;Descrizione generata automaticamente">
            <a:extLst>
              <a:ext uri="{FF2B5EF4-FFF2-40B4-BE49-F238E27FC236}">
                <a16:creationId xmlns:a16="http://schemas.microsoft.com/office/drawing/2014/main" id="{414E1C57-4F84-717E-AD44-BF29C06DA9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76213" y="3133015"/>
            <a:ext cx="2625320" cy="1936910"/>
          </a:xfrm>
          <a:prstGeom prst="rect">
            <a:avLst/>
          </a:prstGeom>
        </p:spPr>
      </p:pic>
      <p:sp>
        <p:nvSpPr>
          <p:cNvPr id="12" name="Google Shape;124;p24">
            <a:extLst>
              <a:ext uri="{FF2B5EF4-FFF2-40B4-BE49-F238E27FC236}">
                <a16:creationId xmlns:a16="http://schemas.microsoft.com/office/drawing/2014/main" id="{CDC61E15-1F54-B117-BFB3-09442766004A}"/>
              </a:ext>
            </a:extLst>
          </p:cNvPr>
          <p:cNvSpPr txBox="1"/>
          <p:nvPr/>
        </p:nvSpPr>
        <p:spPr>
          <a:xfrm>
            <a:off x="3876212" y="2738896"/>
            <a:ext cx="2101858" cy="339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t" anchorCtr="0">
            <a:noAutofit/>
          </a:bodyPr>
          <a:lstStyle/>
          <a:p>
            <a:r>
              <a:rPr lang="en-US" sz="1100" b="1" err="1">
                <a:solidFill>
                  <a:schemeClr val="tx1">
                    <a:lumMod val="90000"/>
                    <a:lumOff val="10000"/>
                  </a:schemeClr>
                </a:solidFill>
                <a:latin typeface="Be Vietnam Pro"/>
                <a:ea typeface="Figtree"/>
                <a:sym typeface="Figtree"/>
              </a:rPr>
              <a:t>Rox</a:t>
            </a:r>
            <a:r>
              <a:rPr lang="en-US" sz="1100" b="1">
                <a:solidFill>
                  <a:schemeClr val="tx1">
                    <a:lumMod val="90000"/>
                    <a:lumOff val="10000"/>
                  </a:schemeClr>
                </a:solidFill>
                <a:latin typeface="Be Vietnam Pro"/>
                <a:ea typeface="Figtree"/>
                <a:sym typeface="Figtree"/>
              </a:rPr>
              <a:t> Curve</a:t>
            </a:r>
            <a:endParaRPr lang="en-US" sz="1100" b="1">
              <a:solidFill>
                <a:schemeClr val="tx1">
                  <a:lumMod val="90000"/>
                  <a:lumOff val="10000"/>
                </a:schemeClr>
              </a:solidFill>
              <a:latin typeface="Be Vietnam Pro"/>
              <a:ea typeface="Figtree"/>
            </a:endParaRPr>
          </a:p>
          <a:p>
            <a:pPr marL="171450" indent="-171450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§"/>
            </a:pPr>
            <a:br>
              <a:rPr lang="en-US" sz="1200">
                <a:solidFill>
                  <a:schemeClr val="tx1">
                    <a:lumMod val="90000"/>
                    <a:lumOff val="10000"/>
                  </a:schemeClr>
                </a:solidFill>
                <a:latin typeface="Be Vietnam Pro"/>
                <a:ea typeface="Figtree"/>
              </a:rPr>
            </a:br>
            <a:r>
              <a:rPr lang="en-US" sz="1100">
                <a:solidFill>
                  <a:schemeClr val="tx1">
                    <a:lumMod val="90000"/>
                    <a:lumOff val="10000"/>
                  </a:schemeClr>
                </a:solidFill>
                <a:ea typeface="Figtree"/>
                <a:sym typeface="Figtree"/>
              </a:rPr>
              <a:t> </a:t>
            </a:r>
            <a:endParaRPr lang="en-US">
              <a:solidFill>
                <a:schemeClr val="accent6"/>
              </a:solidFill>
              <a:ea typeface="Figtree"/>
            </a:endParaRPr>
          </a:p>
        </p:txBody>
      </p:sp>
      <p:sp>
        <p:nvSpPr>
          <p:cNvPr id="13" name="Google Shape;124;p24">
            <a:extLst>
              <a:ext uri="{FF2B5EF4-FFF2-40B4-BE49-F238E27FC236}">
                <a16:creationId xmlns:a16="http://schemas.microsoft.com/office/drawing/2014/main" id="{2E415481-6F40-0F15-CC55-C59B23045026}"/>
              </a:ext>
            </a:extLst>
          </p:cNvPr>
          <p:cNvSpPr txBox="1"/>
          <p:nvPr/>
        </p:nvSpPr>
        <p:spPr>
          <a:xfrm>
            <a:off x="672429" y="2738896"/>
            <a:ext cx="2101858" cy="339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t" anchorCtr="0">
            <a:noAutofit/>
          </a:bodyPr>
          <a:lstStyle/>
          <a:p>
            <a:r>
              <a:rPr lang="en-US" sz="1100" b="1">
                <a:solidFill>
                  <a:schemeClr val="tx1">
                    <a:lumMod val="90000"/>
                    <a:lumOff val="10000"/>
                  </a:schemeClr>
                </a:solidFill>
                <a:latin typeface="Be Vietnam Pro"/>
                <a:ea typeface="Figtree"/>
                <a:sym typeface="Figtree"/>
              </a:rPr>
              <a:t>Confusion Matrix</a:t>
            </a:r>
            <a:endParaRPr lang="en-US" sz="1100" b="1">
              <a:solidFill>
                <a:schemeClr val="tx1">
                  <a:lumMod val="90000"/>
                  <a:lumOff val="10000"/>
                </a:schemeClr>
              </a:solidFill>
              <a:latin typeface="Be Vietnam Pro"/>
              <a:ea typeface="Figtree"/>
            </a:endParaRPr>
          </a:p>
          <a:p>
            <a:pPr marL="171450" indent="-171450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§"/>
            </a:pPr>
            <a:br>
              <a:rPr lang="en-US" sz="1200">
                <a:solidFill>
                  <a:schemeClr val="tx1">
                    <a:lumMod val="90000"/>
                    <a:lumOff val="10000"/>
                  </a:schemeClr>
                </a:solidFill>
                <a:latin typeface="Be Vietnam Pro"/>
                <a:ea typeface="Figtree"/>
              </a:rPr>
            </a:br>
            <a:r>
              <a:rPr lang="en-US" sz="1100">
                <a:solidFill>
                  <a:schemeClr val="tx1">
                    <a:lumMod val="90000"/>
                    <a:lumOff val="10000"/>
                  </a:schemeClr>
                </a:solidFill>
                <a:ea typeface="Figtree"/>
                <a:sym typeface="Figtree"/>
              </a:rPr>
              <a:t> </a:t>
            </a:r>
            <a:endParaRPr lang="en-US">
              <a:solidFill>
                <a:schemeClr val="accent6"/>
              </a:solidFill>
              <a:ea typeface="Figtree"/>
            </a:endParaRPr>
          </a:p>
        </p:txBody>
      </p:sp>
      <p:pic>
        <p:nvPicPr>
          <p:cNvPr id="14" name="Picture 13" descr="Logo&#10;&#10;Description automatically generated">
            <a:extLst>
              <a:ext uri="{FF2B5EF4-FFF2-40B4-BE49-F238E27FC236}">
                <a16:creationId xmlns:a16="http://schemas.microsoft.com/office/drawing/2014/main" id="{B57D71B7-F00D-9065-BD82-F3240EAAF35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364" t="25724" b="19771"/>
          <a:stretch/>
        </p:blipFill>
        <p:spPr>
          <a:xfrm>
            <a:off x="6654109" y="80505"/>
            <a:ext cx="991830" cy="277412"/>
          </a:xfrm>
          <a:prstGeom prst="rect">
            <a:avLst/>
          </a:prstGeom>
        </p:spPr>
      </p:pic>
      <p:pic>
        <p:nvPicPr>
          <p:cNvPr id="15" name="Picture 2" descr="GSOM Polimi - FLEXA">
            <a:extLst>
              <a:ext uri="{FF2B5EF4-FFF2-40B4-BE49-F238E27FC236}">
                <a16:creationId xmlns:a16="http://schemas.microsoft.com/office/drawing/2014/main" id="{6CE1C55E-86A8-9C30-18A4-A978CE4A68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3853" y="-42813"/>
            <a:ext cx="801721" cy="474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4"/>
          <p:cNvSpPr txBox="1">
            <a:spLocks noGrp="1"/>
          </p:cNvSpPr>
          <p:nvPr>
            <p:ph type="title"/>
          </p:nvPr>
        </p:nvSpPr>
        <p:spPr>
          <a:xfrm>
            <a:off x="720000" y="45485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Identyfing our opportunities</a:t>
            </a:r>
            <a:endParaRPr sz="400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72E148A-46DA-A41C-DAFB-06EF36DDE8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8103" y="1231490"/>
            <a:ext cx="4682615" cy="3817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D61E3C4-F489-B072-5318-0B2AD9E11ADD}"/>
              </a:ext>
            </a:extLst>
          </p:cNvPr>
          <p:cNvSpPr txBox="1"/>
          <p:nvPr/>
        </p:nvSpPr>
        <p:spPr>
          <a:xfrm>
            <a:off x="565142" y="1917290"/>
            <a:ext cx="2804865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chemeClr val="tx1"/>
                </a:solidFill>
                <a:latin typeface="Be Vietnam Pro" panose="020B0604020202020204" charset="0"/>
              </a:rPr>
              <a:t>Features importance:</a:t>
            </a:r>
            <a:br>
              <a:rPr lang="en-US">
                <a:solidFill>
                  <a:schemeClr val="tx1"/>
                </a:solidFill>
                <a:latin typeface="Be Vietnam Pro" panose="020B0604020202020204" charset="0"/>
              </a:rPr>
            </a:br>
            <a:endParaRPr lang="en-US">
              <a:solidFill>
                <a:schemeClr val="tx1"/>
              </a:solidFill>
              <a:latin typeface="Be Vietnam Pro" panose="020B060402020202020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err="1">
                <a:solidFill>
                  <a:schemeClr val="tx1"/>
                </a:solidFill>
                <a:latin typeface="Be Vietnam Pro" panose="020B0604020202020204" charset="0"/>
              </a:rPr>
              <a:t>Shap</a:t>
            </a:r>
            <a:r>
              <a:rPr lang="en-US">
                <a:solidFill>
                  <a:schemeClr val="tx1"/>
                </a:solidFill>
                <a:latin typeface="Be Vietnam Pro" panose="020B0604020202020204" charset="0"/>
              </a:rPr>
              <a:t> Values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>
              <a:solidFill>
                <a:schemeClr val="tx1"/>
              </a:solidFill>
              <a:latin typeface="Be Vietnam Pro" panose="020B060402020202020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>
                <a:solidFill>
                  <a:schemeClr val="tx1"/>
                </a:solidFill>
                <a:latin typeface="Be Vietnam Pro" panose="020B0604020202020204" charset="0"/>
              </a:rPr>
              <a:t>Coefficient of Logistic Regression</a:t>
            </a:r>
          </a:p>
        </p:txBody>
      </p:sp>
      <p:pic>
        <p:nvPicPr>
          <p:cNvPr id="2052" name="Picture 4" descr="Opportunity - Free business icons">
            <a:extLst>
              <a:ext uri="{FF2B5EF4-FFF2-40B4-BE49-F238E27FC236}">
                <a16:creationId xmlns:a16="http://schemas.microsoft.com/office/drawing/2014/main" id="{B20F3E1D-F393-7A9F-8B1D-DF3CFB30C9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1291" y="462203"/>
            <a:ext cx="565355" cy="565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64545A68-CBE5-F012-A8D9-F9CA1ADC37E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364" t="25724" b="19771"/>
          <a:stretch/>
        </p:blipFill>
        <p:spPr>
          <a:xfrm>
            <a:off x="511406" y="58382"/>
            <a:ext cx="991830" cy="277412"/>
          </a:xfrm>
          <a:prstGeom prst="rect">
            <a:avLst/>
          </a:prstGeom>
        </p:spPr>
      </p:pic>
      <p:pic>
        <p:nvPicPr>
          <p:cNvPr id="5" name="Picture 2" descr="GSOM Polimi - FLEXA">
            <a:extLst>
              <a:ext uri="{FF2B5EF4-FFF2-40B4-BE49-F238E27FC236}">
                <a16:creationId xmlns:a16="http://schemas.microsoft.com/office/drawing/2014/main" id="{DB287068-0F4A-EC81-3CE9-3B99C9DB86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1150" y="-64936"/>
            <a:ext cx="801721" cy="474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08198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4"/>
          <p:cNvSpPr txBox="1">
            <a:spLocks noGrp="1"/>
          </p:cNvSpPr>
          <p:nvPr>
            <p:ph type="title"/>
          </p:nvPr>
        </p:nvSpPr>
        <p:spPr>
          <a:xfrm>
            <a:off x="653632" y="550667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3600"/>
              <a:t>Must Influential Features</a:t>
            </a:r>
            <a:endParaRPr lang="it-IT" sz="3200" err="1"/>
          </a:p>
        </p:txBody>
      </p:sp>
      <p:sp>
        <p:nvSpPr>
          <p:cNvPr id="5" name="TextBox 2">
            <a:extLst>
              <a:ext uri="{FF2B5EF4-FFF2-40B4-BE49-F238E27FC236}">
                <a16:creationId xmlns:a16="http://schemas.microsoft.com/office/drawing/2014/main" id="{FAD476F9-0867-634A-7091-F8AB8BB5AD7B}"/>
              </a:ext>
            </a:extLst>
          </p:cNvPr>
          <p:cNvSpPr txBox="1"/>
          <p:nvPr/>
        </p:nvSpPr>
        <p:spPr>
          <a:xfrm>
            <a:off x="3202547" y="1383407"/>
            <a:ext cx="2738906" cy="40011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lvl="1"/>
            <a:r>
              <a:rPr lang="en-US" sz="2000" b="1">
                <a:solidFill>
                  <a:schemeClr val="tx1"/>
                </a:solidFill>
                <a:latin typeface="Be Vietnam Pro"/>
              </a:rPr>
              <a:t>Student number</a:t>
            </a:r>
            <a:endParaRPr lang="en-US" sz="2000" b="1">
              <a:solidFill>
                <a:schemeClr val="tx1"/>
              </a:solidFill>
              <a:effectLst/>
              <a:latin typeface="Be Vietnam Pro" panose="020B0604020202020204" charset="0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DB0007CA-61DF-6287-FC6A-DADD1C120922}"/>
              </a:ext>
            </a:extLst>
          </p:cNvPr>
          <p:cNvSpPr txBox="1"/>
          <p:nvPr/>
        </p:nvSpPr>
        <p:spPr>
          <a:xfrm>
            <a:off x="4660490" y="1952313"/>
            <a:ext cx="3952567" cy="224676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it-IT" sz="1800" err="1">
                <a:solidFill>
                  <a:schemeClr val="tx1">
                    <a:lumMod val="90000"/>
                    <a:lumOff val="10000"/>
                  </a:schemeClr>
                </a:solidFill>
                <a:latin typeface="Be Vietnam Pro" panose="020B0604020202020204" charset="0"/>
              </a:rPr>
              <a:t>We</a:t>
            </a:r>
            <a:r>
              <a:rPr lang="it-IT" sz="1800">
                <a:solidFill>
                  <a:schemeClr val="tx1">
                    <a:lumMod val="90000"/>
                    <a:lumOff val="10000"/>
                  </a:schemeClr>
                </a:solidFill>
                <a:latin typeface="Be Vietnam Pro" panose="020B0604020202020204" charset="0"/>
              </a:rPr>
              <a:t> </a:t>
            </a:r>
            <a:r>
              <a:rPr lang="it-IT" sz="1800" err="1">
                <a:solidFill>
                  <a:schemeClr val="tx1">
                    <a:lumMod val="90000"/>
                    <a:lumOff val="10000"/>
                  </a:schemeClr>
                </a:solidFill>
                <a:latin typeface="Be Vietnam Pro" panose="020B0604020202020204" charset="0"/>
              </a:rPr>
              <a:t>observed</a:t>
            </a:r>
            <a:r>
              <a:rPr lang="it-IT" sz="1800">
                <a:solidFill>
                  <a:schemeClr val="tx1">
                    <a:lumMod val="90000"/>
                    <a:lumOff val="10000"/>
                  </a:schemeClr>
                </a:solidFill>
                <a:latin typeface="Be Vietnam Pro" panose="020B0604020202020204" charset="0"/>
              </a:rPr>
              <a:t> </a:t>
            </a:r>
            <a:r>
              <a:rPr lang="it-IT" sz="1800" err="1">
                <a:solidFill>
                  <a:schemeClr val="tx1">
                    <a:lumMod val="90000"/>
                    <a:lumOff val="10000"/>
                  </a:schemeClr>
                </a:solidFill>
                <a:latin typeface="Be Vietnam Pro" panose="020B0604020202020204" charset="0"/>
              </a:rPr>
              <a:t>that</a:t>
            </a:r>
            <a:r>
              <a:rPr lang="it-IT" sz="1800">
                <a:solidFill>
                  <a:schemeClr val="tx1">
                    <a:lumMod val="90000"/>
                    <a:lumOff val="10000"/>
                  </a:schemeClr>
                </a:solidFill>
                <a:latin typeface="Be Vietnam Pro" panose="020B0604020202020204" charset="0"/>
              </a:rPr>
              <a:t> the </a:t>
            </a:r>
            <a:r>
              <a:rPr lang="it-IT" sz="1800" err="1">
                <a:solidFill>
                  <a:schemeClr val="tx1">
                    <a:lumMod val="90000"/>
                    <a:lumOff val="10000"/>
                  </a:schemeClr>
                </a:solidFill>
                <a:latin typeface="Be Vietnam Pro" panose="020B0604020202020204" charset="0"/>
              </a:rPr>
              <a:t>coefficient</a:t>
            </a:r>
            <a:r>
              <a:rPr lang="it-IT" sz="1800">
                <a:solidFill>
                  <a:schemeClr val="tx1">
                    <a:lumMod val="90000"/>
                    <a:lumOff val="10000"/>
                  </a:schemeClr>
                </a:solidFill>
                <a:latin typeface="Be Vietnam Pro" panose="020B0604020202020204" charset="0"/>
              </a:rPr>
              <a:t> of the feature </a:t>
            </a:r>
            <a:r>
              <a:rPr lang="it-IT" sz="1800" err="1">
                <a:solidFill>
                  <a:schemeClr val="tx1">
                    <a:lumMod val="90000"/>
                    <a:lumOff val="10000"/>
                  </a:schemeClr>
                </a:solidFill>
                <a:latin typeface="Be Vietnam Pro" panose="020B0604020202020204" charset="0"/>
              </a:rPr>
              <a:t>which</a:t>
            </a:r>
            <a:r>
              <a:rPr lang="it-IT" sz="1800">
                <a:solidFill>
                  <a:schemeClr val="tx1">
                    <a:lumMod val="90000"/>
                    <a:lumOff val="10000"/>
                  </a:schemeClr>
                </a:solidFill>
                <a:latin typeface="Be Vietnam Pro" panose="020B0604020202020204" charset="0"/>
              </a:rPr>
              <a:t> </a:t>
            </a:r>
            <a:r>
              <a:rPr lang="it-IT" sz="1800" err="1">
                <a:solidFill>
                  <a:schemeClr val="tx1">
                    <a:lumMod val="90000"/>
                    <a:lumOff val="10000"/>
                  </a:schemeClr>
                </a:solidFill>
                <a:latin typeface="Be Vietnam Pro" panose="020B0604020202020204" charset="0"/>
              </a:rPr>
              <a:t>represents</a:t>
            </a:r>
            <a:r>
              <a:rPr lang="it-IT" sz="1800">
                <a:solidFill>
                  <a:schemeClr val="tx1">
                    <a:lumMod val="90000"/>
                    <a:lumOff val="10000"/>
                  </a:schemeClr>
                </a:solidFill>
                <a:latin typeface="Be Vietnam Pro" panose="020B0604020202020204" charset="0"/>
              </a:rPr>
              <a:t> the </a:t>
            </a:r>
            <a:r>
              <a:rPr lang="it-IT" sz="1800" err="1">
                <a:solidFill>
                  <a:schemeClr val="tx1">
                    <a:lumMod val="90000"/>
                    <a:lumOff val="10000"/>
                  </a:schemeClr>
                </a:solidFill>
                <a:latin typeface="Be Vietnam Pro" panose="020B0604020202020204" charset="0"/>
              </a:rPr>
              <a:t>number</a:t>
            </a:r>
            <a:r>
              <a:rPr lang="it-IT" sz="1800">
                <a:solidFill>
                  <a:schemeClr val="tx1">
                    <a:lumMod val="90000"/>
                    <a:lumOff val="10000"/>
                  </a:schemeClr>
                </a:solidFill>
                <a:latin typeface="Be Vietnam Pro" panose="020B0604020202020204" charset="0"/>
              </a:rPr>
              <a:t> of </a:t>
            </a:r>
            <a:r>
              <a:rPr lang="it-IT" sz="1800" err="1">
                <a:solidFill>
                  <a:schemeClr val="tx1">
                    <a:lumMod val="90000"/>
                    <a:lumOff val="10000"/>
                  </a:schemeClr>
                </a:solidFill>
                <a:latin typeface="Be Vietnam Pro" panose="020B0604020202020204" charset="0"/>
              </a:rPr>
              <a:t>total</a:t>
            </a:r>
            <a:r>
              <a:rPr lang="it-IT" sz="1800">
                <a:solidFill>
                  <a:schemeClr val="tx1">
                    <a:lumMod val="90000"/>
                    <a:lumOff val="10000"/>
                  </a:schemeClr>
                </a:solidFill>
                <a:latin typeface="Be Vietnam Pro" panose="020B0604020202020204" charset="0"/>
              </a:rPr>
              <a:t> </a:t>
            </a:r>
            <a:r>
              <a:rPr lang="it-IT" sz="1800" err="1">
                <a:solidFill>
                  <a:schemeClr val="tx1">
                    <a:lumMod val="90000"/>
                    <a:lumOff val="10000"/>
                  </a:schemeClr>
                </a:solidFill>
                <a:latin typeface="Be Vietnam Pro" panose="020B0604020202020204" charset="0"/>
              </a:rPr>
              <a:t>paying</a:t>
            </a:r>
            <a:r>
              <a:rPr lang="it-IT" sz="1800">
                <a:solidFill>
                  <a:schemeClr val="tx1">
                    <a:lumMod val="90000"/>
                    <a:lumOff val="10000"/>
                  </a:schemeClr>
                </a:solidFill>
                <a:latin typeface="Be Vietnam Pro" panose="020B0604020202020204" charset="0"/>
              </a:rPr>
              <a:t> </a:t>
            </a:r>
            <a:r>
              <a:rPr lang="it-IT" sz="1800" err="1">
                <a:solidFill>
                  <a:schemeClr val="tx1">
                    <a:lumMod val="90000"/>
                    <a:lumOff val="10000"/>
                  </a:schemeClr>
                </a:solidFill>
                <a:latin typeface="Be Vietnam Pro" panose="020B0604020202020204" charset="0"/>
              </a:rPr>
              <a:t>participants</a:t>
            </a:r>
            <a:r>
              <a:rPr lang="it-IT" sz="1800">
                <a:solidFill>
                  <a:schemeClr val="tx1">
                    <a:lumMod val="90000"/>
                    <a:lumOff val="10000"/>
                  </a:schemeClr>
                </a:solidFill>
                <a:latin typeface="Be Vietnam Pro" panose="020B0604020202020204" charset="0"/>
              </a:rPr>
              <a:t> </a:t>
            </a:r>
            <a:r>
              <a:rPr lang="it-IT" sz="1800" err="1">
                <a:solidFill>
                  <a:schemeClr val="tx1">
                    <a:lumMod val="90000"/>
                    <a:lumOff val="10000"/>
                  </a:schemeClr>
                </a:solidFill>
                <a:latin typeface="Be Vietnam Pro" panose="020B0604020202020204" charset="0"/>
              </a:rPr>
              <a:t>is</a:t>
            </a:r>
            <a:r>
              <a:rPr lang="it-IT" sz="1800">
                <a:solidFill>
                  <a:schemeClr val="tx1">
                    <a:lumMod val="90000"/>
                    <a:lumOff val="10000"/>
                  </a:schemeClr>
                </a:solidFill>
                <a:latin typeface="Be Vietnam Pro" panose="020B0604020202020204" charset="0"/>
              </a:rPr>
              <a:t> 0.63.</a:t>
            </a:r>
          </a:p>
          <a:p>
            <a:pPr algn="just"/>
            <a:r>
              <a:rPr lang="it-IT" sz="1800">
                <a:solidFill>
                  <a:schemeClr val="tx1">
                    <a:lumMod val="90000"/>
                    <a:lumOff val="10000"/>
                  </a:schemeClr>
                </a:solidFill>
                <a:latin typeface="Be Vietnam Pro" panose="020B0604020202020204" charset="0"/>
              </a:rPr>
              <a:t>In the figure </a:t>
            </a:r>
            <a:r>
              <a:rPr lang="it-IT" sz="1800" err="1">
                <a:solidFill>
                  <a:schemeClr val="tx1">
                    <a:lumMod val="90000"/>
                    <a:lumOff val="10000"/>
                  </a:schemeClr>
                </a:solidFill>
                <a:latin typeface="Be Vietnam Pro" panose="020B0604020202020204" charset="0"/>
              </a:rPr>
              <a:t>we</a:t>
            </a:r>
            <a:r>
              <a:rPr lang="it-IT" sz="1800">
                <a:solidFill>
                  <a:schemeClr val="tx1">
                    <a:lumMod val="90000"/>
                    <a:lumOff val="10000"/>
                  </a:schemeClr>
                </a:solidFill>
                <a:latin typeface="Be Vietnam Pro" panose="020B0604020202020204" charset="0"/>
              </a:rPr>
              <a:t> can </a:t>
            </a:r>
            <a:r>
              <a:rPr lang="it-IT" sz="1800" err="1">
                <a:solidFill>
                  <a:schemeClr val="tx1">
                    <a:lumMod val="90000"/>
                    <a:lumOff val="10000"/>
                  </a:schemeClr>
                </a:solidFill>
                <a:latin typeface="Be Vietnam Pro" panose="020B0604020202020204" charset="0"/>
              </a:rPr>
              <a:t>see</a:t>
            </a:r>
            <a:r>
              <a:rPr lang="it-IT" sz="1800">
                <a:solidFill>
                  <a:schemeClr val="tx1">
                    <a:lumMod val="90000"/>
                    <a:lumOff val="10000"/>
                  </a:schemeClr>
                </a:solidFill>
                <a:latin typeface="Be Vietnam Pro" panose="020B0604020202020204" charset="0"/>
              </a:rPr>
              <a:t> the </a:t>
            </a:r>
            <a:r>
              <a:rPr lang="it-IT" sz="1800" err="1">
                <a:solidFill>
                  <a:schemeClr val="tx1">
                    <a:lumMod val="90000"/>
                    <a:lumOff val="10000"/>
                  </a:schemeClr>
                </a:solidFill>
                <a:latin typeface="Be Vietnam Pro" panose="020B0604020202020204" charset="0"/>
              </a:rPr>
              <a:t>logarithm</a:t>
            </a:r>
            <a:r>
              <a:rPr lang="it-IT" sz="1800">
                <a:solidFill>
                  <a:schemeClr val="tx1">
                    <a:lumMod val="90000"/>
                    <a:lumOff val="10000"/>
                  </a:schemeClr>
                </a:solidFill>
                <a:latin typeface="Be Vietnam Pro" panose="020B0604020202020204" charset="0"/>
              </a:rPr>
              <a:t> of the </a:t>
            </a:r>
            <a:r>
              <a:rPr lang="it-IT" sz="1800" err="1">
                <a:solidFill>
                  <a:schemeClr val="tx1">
                    <a:lumMod val="90000"/>
                    <a:lumOff val="10000"/>
                  </a:schemeClr>
                </a:solidFill>
                <a:latin typeface="Be Vietnam Pro" panose="020B0604020202020204" charset="0"/>
              </a:rPr>
              <a:t>number</a:t>
            </a:r>
            <a:r>
              <a:rPr lang="it-IT" sz="1800">
                <a:solidFill>
                  <a:schemeClr val="tx1">
                    <a:lumMod val="90000"/>
                    <a:lumOff val="10000"/>
                  </a:schemeClr>
                </a:solidFill>
                <a:latin typeface="Be Vietnam Pro" panose="020B0604020202020204" charset="0"/>
              </a:rPr>
              <a:t> of </a:t>
            </a:r>
            <a:r>
              <a:rPr lang="it-IT" sz="1800" err="1">
                <a:solidFill>
                  <a:schemeClr val="tx1">
                    <a:lumMod val="90000"/>
                    <a:lumOff val="10000"/>
                  </a:schemeClr>
                </a:solidFill>
                <a:latin typeface="Be Vietnam Pro" panose="020B0604020202020204" charset="0"/>
              </a:rPr>
              <a:t>total</a:t>
            </a:r>
            <a:r>
              <a:rPr lang="it-IT" sz="1800">
                <a:solidFill>
                  <a:schemeClr val="tx1">
                    <a:lumMod val="90000"/>
                    <a:lumOff val="10000"/>
                  </a:schemeClr>
                </a:solidFill>
                <a:latin typeface="Be Vietnam Pro" panose="020B0604020202020204" charset="0"/>
              </a:rPr>
              <a:t> </a:t>
            </a:r>
            <a:r>
              <a:rPr lang="it-IT" sz="1800" err="1">
                <a:solidFill>
                  <a:schemeClr val="tx1">
                    <a:lumMod val="90000"/>
                    <a:lumOff val="10000"/>
                  </a:schemeClr>
                </a:solidFill>
                <a:latin typeface="Be Vietnam Pro" panose="020B0604020202020204" charset="0"/>
              </a:rPr>
              <a:t>paying</a:t>
            </a:r>
            <a:r>
              <a:rPr lang="it-IT" sz="1800">
                <a:solidFill>
                  <a:schemeClr val="tx1">
                    <a:lumMod val="90000"/>
                    <a:lumOff val="10000"/>
                  </a:schemeClr>
                </a:solidFill>
                <a:latin typeface="Be Vietnam Pro" panose="020B0604020202020204" charset="0"/>
              </a:rPr>
              <a:t> </a:t>
            </a:r>
            <a:r>
              <a:rPr lang="it-IT" sz="1800" err="1">
                <a:solidFill>
                  <a:schemeClr val="tx1">
                    <a:lumMod val="90000"/>
                    <a:lumOff val="10000"/>
                  </a:schemeClr>
                </a:solidFill>
                <a:latin typeface="Be Vietnam Pro" panose="020B0604020202020204" charset="0"/>
              </a:rPr>
              <a:t>partecipants</a:t>
            </a:r>
            <a:r>
              <a:rPr lang="it-IT" sz="1800">
                <a:solidFill>
                  <a:schemeClr val="tx1">
                    <a:lumMod val="90000"/>
                    <a:lumOff val="10000"/>
                  </a:schemeClr>
                </a:solidFill>
                <a:latin typeface="Be Vietnam Pro" panose="020B0604020202020204" charset="0"/>
              </a:rPr>
              <a:t>.</a:t>
            </a:r>
          </a:p>
          <a:p>
            <a:endParaRPr lang="it-IT">
              <a:solidFill>
                <a:schemeClr val="accent6"/>
              </a:solidFill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57A1BB71-3651-BFA0-E7FE-70DFD112CB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86" t="67769" r="59929" b="17143"/>
          <a:stretch/>
        </p:blipFill>
        <p:spPr bwMode="auto">
          <a:xfrm>
            <a:off x="269478" y="2014064"/>
            <a:ext cx="3902298" cy="212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aphic 7" descr="Graduation cap outline">
            <a:extLst>
              <a:ext uri="{FF2B5EF4-FFF2-40B4-BE49-F238E27FC236}">
                <a16:creationId xmlns:a16="http://schemas.microsoft.com/office/drawing/2014/main" id="{A3AA0CCA-B1B2-80A7-B8F7-08342D1B3B1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4307" b="16338"/>
          <a:stretch/>
        </p:blipFill>
        <p:spPr>
          <a:xfrm>
            <a:off x="5406279" y="1238640"/>
            <a:ext cx="773296" cy="536318"/>
          </a:xfrm>
          <a:prstGeom prst="rect">
            <a:avLst/>
          </a:prstGeom>
        </p:spPr>
      </p:pic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03D23F65-AC30-EB7B-5C0F-D7B9828255D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364" t="25724" b="19771"/>
          <a:stretch/>
        </p:blipFill>
        <p:spPr>
          <a:xfrm>
            <a:off x="570399" y="54925"/>
            <a:ext cx="991830" cy="277412"/>
          </a:xfrm>
          <a:prstGeom prst="rect">
            <a:avLst/>
          </a:prstGeom>
        </p:spPr>
      </p:pic>
      <p:pic>
        <p:nvPicPr>
          <p:cNvPr id="10" name="Picture 2" descr="GSOM Polimi - FLEXA">
            <a:extLst>
              <a:ext uri="{FF2B5EF4-FFF2-40B4-BE49-F238E27FC236}">
                <a16:creationId xmlns:a16="http://schemas.microsoft.com/office/drawing/2014/main" id="{18AA0C01-4587-0A56-4571-EBC50236E3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1336" y="4668883"/>
            <a:ext cx="801721" cy="474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15493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4"/>
          <p:cNvSpPr txBox="1">
            <a:spLocks noGrp="1"/>
          </p:cNvSpPr>
          <p:nvPr>
            <p:ph type="title"/>
          </p:nvPr>
        </p:nvSpPr>
        <p:spPr>
          <a:xfrm>
            <a:off x="720000" y="41128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3600"/>
              <a:t>Must Influential Features</a:t>
            </a:r>
            <a:endParaRPr lang="it-IT" sz="3200" err="1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06FBA84-EA52-3AE3-467F-DA637D897FAF}"/>
              </a:ext>
            </a:extLst>
          </p:cNvPr>
          <p:cNvSpPr txBox="1"/>
          <p:nvPr/>
        </p:nvSpPr>
        <p:spPr>
          <a:xfrm>
            <a:off x="3088452" y="1110843"/>
            <a:ext cx="2967096" cy="40011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lvl="1"/>
            <a:r>
              <a:rPr lang="en-US" sz="2000" b="1">
                <a:solidFill>
                  <a:schemeClr val="tx1"/>
                </a:solidFill>
                <a:latin typeface="Be Vietnam Pro"/>
              </a:rPr>
              <a:t>From Grade to Grade</a:t>
            </a:r>
            <a:endParaRPr lang="en-US" sz="2000" b="1">
              <a:solidFill>
                <a:schemeClr val="tx1"/>
              </a:solidFill>
              <a:effectLst/>
              <a:latin typeface="Be Vietnam Pro" panose="020B0604020202020204" charset="0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50228859-993E-A079-9D20-BC0E231F2BAB}"/>
              </a:ext>
            </a:extLst>
          </p:cNvPr>
          <p:cNvSpPr txBox="1"/>
          <p:nvPr/>
        </p:nvSpPr>
        <p:spPr>
          <a:xfrm>
            <a:off x="302578" y="1640375"/>
            <a:ext cx="8290791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it-IT" sz="1800">
                <a:solidFill>
                  <a:schemeClr val="tx1">
                    <a:lumMod val="90000"/>
                    <a:lumOff val="10000"/>
                  </a:schemeClr>
                </a:solidFill>
                <a:latin typeface="Be Vietnam Pro" panose="020B0604020202020204" charset="0"/>
              </a:rPr>
              <a:t>We observed that every coefficient of the categorical variable from grade  to grade in which the kids are of the same grade are positive and have a big importance as a feature in our model.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4D84306-54CA-A0F8-13BE-B1C3650A57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2942639"/>
            <a:ext cx="4021369" cy="218242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B553B62-9EC0-50CD-9D35-A2452DCA28A5}"/>
              </a:ext>
            </a:extLst>
          </p:cNvPr>
          <p:cNvSpPr/>
          <p:nvPr/>
        </p:nvSpPr>
        <p:spPr>
          <a:xfrm>
            <a:off x="0" y="4572000"/>
            <a:ext cx="2662084" cy="553064"/>
          </a:xfrm>
          <a:prstGeom prst="rect">
            <a:avLst/>
          </a:prstGeom>
          <a:solidFill>
            <a:srgbClr val="F4F4F4"/>
          </a:solidFill>
          <a:ln>
            <a:solidFill>
              <a:srgbClr val="F4F4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E932268-25DD-EBE0-ADD4-945B0C7907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578" y="2942638"/>
            <a:ext cx="4021369" cy="2182426"/>
          </a:xfrm>
          <a:prstGeom prst="rect">
            <a:avLst/>
          </a:prstGeom>
        </p:spPr>
      </p:pic>
      <p:pic>
        <p:nvPicPr>
          <p:cNvPr id="16" name="Graphic 15" descr="Classroom with solid fill">
            <a:extLst>
              <a:ext uri="{FF2B5EF4-FFF2-40B4-BE49-F238E27FC236}">
                <a16:creationId xmlns:a16="http://schemas.microsoft.com/office/drawing/2014/main" id="{3A871003-28FD-2E2B-E245-E6BCD8682D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055548" y="1157166"/>
            <a:ext cx="336960" cy="336960"/>
          </a:xfrm>
          <a:prstGeom prst="rect">
            <a:avLst/>
          </a:prstGeom>
        </p:spPr>
      </p:pic>
      <p:pic>
        <p:nvPicPr>
          <p:cNvPr id="17" name="Picture 16" descr="Logo&#10;&#10;Description automatically generated">
            <a:extLst>
              <a:ext uri="{FF2B5EF4-FFF2-40B4-BE49-F238E27FC236}">
                <a16:creationId xmlns:a16="http://schemas.microsoft.com/office/drawing/2014/main" id="{FF794A70-F195-594F-F6F0-AFCD1E1DF0D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8364" t="25724" b="19771"/>
          <a:stretch/>
        </p:blipFill>
        <p:spPr>
          <a:xfrm>
            <a:off x="518780" y="59985"/>
            <a:ext cx="991830" cy="277412"/>
          </a:xfrm>
          <a:prstGeom prst="rect">
            <a:avLst/>
          </a:prstGeom>
        </p:spPr>
      </p:pic>
      <p:pic>
        <p:nvPicPr>
          <p:cNvPr id="18" name="Picture 2" descr="GSOM Polimi - FLEXA">
            <a:extLst>
              <a:ext uri="{FF2B5EF4-FFF2-40B4-BE49-F238E27FC236}">
                <a16:creationId xmlns:a16="http://schemas.microsoft.com/office/drawing/2014/main" id="{C06D74D2-EAD4-DDBC-8B3E-505312A394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8524" y="-63333"/>
            <a:ext cx="801721" cy="474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65090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4"/>
          <p:cNvSpPr txBox="1">
            <a:spLocks noGrp="1"/>
          </p:cNvSpPr>
          <p:nvPr>
            <p:ph type="title"/>
          </p:nvPr>
        </p:nvSpPr>
        <p:spPr>
          <a:xfrm>
            <a:off x="518780" y="41906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4000"/>
              <a:t>Must Influential Features</a:t>
            </a:r>
            <a:endParaRPr lang="it-IT" err="1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06FBA84-EA52-3AE3-467F-DA637D897FAF}"/>
              </a:ext>
            </a:extLst>
          </p:cNvPr>
          <p:cNvSpPr txBox="1"/>
          <p:nvPr/>
        </p:nvSpPr>
        <p:spPr>
          <a:xfrm>
            <a:off x="3470095" y="1208700"/>
            <a:ext cx="2203810" cy="40011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lvl="1"/>
            <a:r>
              <a:rPr lang="en-US" sz="2000" b="1">
                <a:solidFill>
                  <a:schemeClr val="tx1"/>
                </a:solidFill>
                <a:latin typeface="Be Vietnam Pro"/>
              </a:rPr>
              <a:t>Poverty Code</a:t>
            </a:r>
            <a:endParaRPr lang="en-US" sz="2000" b="1">
              <a:solidFill>
                <a:schemeClr val="tx1"/>
              </a:solidFill>
              <a:effectLst/>
              <a:latin typeface="Be Vietnam Pro" panose="020B0604020202020204" charset="0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50228859-993E-A079-9D20-BC0E231F2BAB}"/>
              </a:ext>
            </a:extLst>
          </p:cNvPr>
          <p:cNvSpPr txBox="1"/>
          <p:nvPr/>
        </p:nvSpPr>
        <p:spPr>
          <a:xfrm>
            <a:off x="518779" y="1702382"/>
            <a:ext cx="770399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it-IT">
                <a:solidFill>
                  <a:schemeClr val="tx1"/>
                </a:solidFill>
                <a:latin typeface="Be Vietnam Pro" panose="020B0604020202020204" charset="0"/>
              </a:rPr>
              <a:t>The coefficients of the different poverty Classes have a big impact on our model.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E3CD7B9-5F75-309D-6BF9-C80DCA52E6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1717" y="2282866"/>
            <a:ext cx="4144602" cy="2702089"/>
          </a:xfrm>
          <a:prstGeom prst="rect">
            <a:avLst/>
          </a:prstGeom>
        </p:spPr>
      </p:pic>
      <p:pic>
        <p:nvPicPr>
          <p:cNvPr id="7170" name="Picture 2" descr="economy Icon - Free PNG &amp; SVG 813709 - Noun Project">
            <a:extLst>
              <a:ext uri="{FF2B5EF4-FFF2-40B4-BE49-F238E27FC236}">
                <a16:creationId xmlns:a16="http://schemas.microsoft.com/office/drawing/2014/main" id="{298ABACA-D3EB-DB55-5455-85B5F198B5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3507" y="1157520"/>
            <a:ext cx="400795" cy="400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 descr="Logo&#10;&#10;Description automatically generated">
            <a:extLst>
              <a:ext uri="{FF2B5EF4-FFF2-40B4-BE49-F238E27FC236}">
                <a16:creationId xmlns:a16="http://schemas.microsoft.com/office/drawing/2014/main" id="{59C8038A-193A-F5A1-65B2-F745EB6E133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364" t="25724" b="19771"/>
          <a:stretch/>
        </p:blipFill>
        <p:spPr>
          <a:xfrm>
            <a:off x="518780" y="30489"/>
            <a:ext cx="991830" cy="277412"/>
          </a:xfrm>
          <a:prstGeom prst="rect">
            <a:avLst/>
          </a:prstGeom>
        </p:spPr>
      </p:pic>
      <p:pic>
        <p:nvPicPr>
          <p:cNvPr id="15" name="Picture 2" descr="GSOM Polimi - FLEXA">
            <a:extLst>
              <a:ext uri="{FF2B5EF4-FFF2-40B4-BE49-F238E27FC236}">
                <a16:creationId xmlns:a16="http://schemas.microsoft.com/office/drawing/2014/main" id="{3A64CCEB-6E54-B34E-3303-79C5C34013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8524" y="-63333"/>
            <a:ext cx="801721" cy="474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00BE52F-3A62-549F-E2D5-E4E3CB10CA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0627" y="2282866"/>
            <a:ext cx="4341484" cy="2702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1528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4"/>
          <p:cNvSpPr txBox="1">
            <a:spLocks noGrp="1"/>
          </p:cNvSpPr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Recomendations</a:t>
            </a:r>
            <a:endParaRPr/>
          </a:p>
        </p:txBody>
      </p:sp>
      <p:sp>
        <p:nvSpPr>
          <p:cNvPr id="236" name="Google Shape;236;p34"/>
          <p:cNvSpPr txBox="1"/>
          <p:nvPr/>
        </p:nvSpPr>
        <p:spPr>
          <a:xfrm>
            <a:off x="720001" y="2176291"/>
            <a:ext cx="2414032" cy="2757043"/>
          </a:xfrm>
          <a:prstGeom prst="round2Same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b="1">
                <a:solidFill>
                  <a:schemeClr val="lt1"/>
                </a:solidFill>
                <a:latin typeface="Be Vietnam Pro" panose="020B0604020202020204" charset="0"/>
                <a:ea typeface="Figtree"/>
                <a:cs typeface="Figtree"/>
                <a:sym typeface="Figtree"/>
              </a:rPr>
              <a:t>Grade-Level Group Travel Packages</a:t>
            </a:r>
          </a:p>
          <a:p>
            <a:pPr algn="ctr"/>
            <a:endParaRPr lang="en-US">
              <a:solidFill>
                <a:schemeClr val="lt1"/>
              </a:solidFill>
              <a:latin typeface="Be Vietnam Pro" panose="020B0604020202020204" charset="0"/>
              <a:ea typeface="Figtree"/>
              <a:cs typeface="Figtree"/>
              <a:sym typeface="Figtree"/>
            </a:endParaRPr>
          </a:p>
          <a:p>
            <a:pPr algn="just"/>
            <a:r>
              <a:rPr lang="en-US" sz="1200">
                <a:solidFill>
                  <a:schemeClr val="lt1"/>
                </a:solidFill>
                <a:latin typeface="Be Vietnam Pro" panose="020B0604020202020204" charset="0"/>
                <a:ea typeface="Figtree"/>
                <a:cs typeface="Figtree"/>
                <a:sym typeface="Figtree"/>
              </a:rPr>
              <a:t>Consider prioritizing travel packages that cater to groups of students from the same grade level.</a:t>
            </a:r>
            <a:endParaRPr sz="1200">
              <a:solidFill>
                <a:schemeClr val="lt1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2" name="Google Shape;236;p34">
            <a:extLst>
              <a:ext uri="{FF2B5EF4-FFF2-40B4-BE49-F238E27FC236}">
                <a16:creationId xmlns:a16="http://schemas.microsoft.com/office/drawing/2014/main" id="{64D5786B-E7F6-55A7-218C-1A946AFC61E4}"/>
              </a:ext>
            </a:extLst>
          </p:cNvPr>
          <p:cNvSpPr txBox="1"/>
          <p:nvPr/>
        </p:nvSpPr>
        <p:spPr>
          <a:xfrm>
            <a:off x="3260429" y="2176292"/>
            <a:ext cx="2661048" cy="2757042"/>
          </a:xfrm>
          <a:prstGeom prst="round2Same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b="1">
                <a:solidFill>
                  <a:schemeClr val="lt1"/>
                </a:solidFill>
                <a:latin typeface="Figtree"/>
                <a:ea typeface="Figtree"/>
                <a:cs typeface="Figtree"/>
                <a:sym typeface="Figtree"/>
              </a:rPr>
              <a:t>Increasing Paying Participants in School Trips</a:t>
            </a:r>
            <a:endParaRPr lang="it-IT" b="1">
              <a:solidFill>
                <a:schemeClr val="lt1"/>
              </a:solidFill>
              <a:ea typeface="Figtree"/>
              <a:cs typeface="Figtree"/>
              <a:sym typeface="Figtree"/>
            </a:endParaRPr>
          </a:p>
          <a:p>
            <a:pPr algn="ctr"/>
            <a:endParaRPr lang="it-IT" sz="1600" b="1">
              <a:solidFill>
                <a:schemeClr val="lt1"/>
              </a:solidFill>
              <a:latin typeface="Be Vietnam Pro" panose="020B0604020202020204" charset="0"/>
              <a:sym typeface="Figtree"/>
            </a:endParaRPr>
          </a:p>
          <a:p>
            <a:pPr algn="just"/>
            <a:r>
              <a:rPr lang="en-US" sz="1200">
                <a:solidFill>
                  <a:schemeClr val="lt1"/>
                </a:solidFill>
                <a:latin typeface="Be Vietnam Pro" panose="020B0604020202020204" charset="0"/>
                <a:sym typeface="Figtree"/>
              </a:rPr>
              <a:t>To maximize profitability, aim to organize trips with the highest possible number of paying participants. Encourage the sales team to cross-sell the trip to multiple classrooms within the same school and grade level.</a:t>
            </a:r>
            <a:endParaRPr lang="en-US" sz="1200">
              <a:solidFill>
                <a:schemeClr val="lt1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3" name="Google Shape;236;p34">
            <a:extLst>
              <a:ext uri="{FF2B5EF4-FFF2-40B4-BE49-F238E27FC236}">
                <a16:creationId xmlns:a16="http://schemas.microsoft.com/office/drawing/2014/main" id="{25D506F4-714F-9D9E-056F-25A48D48B160}"/>
              </a:ext>
            </a:extLst>
          </p:cNvPr>
          <p:cNvSpPr txBox="1"/>
          <p:nvPr/>
        </p:nvSpPr>
        <p:spPr>
          <a:xfrm>
            <a:off x="6047873" y="2176292"/>
            <a:ext cx="2414032" cy="2757042"/>
          </a:xfrm>
          <a:prstGeom prst="round2Same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b="1">
                <a:solidFill>
                  <a:schemeClr val="lt1"/>
                </a:solidFill>
                <a:latin typeface="Be Vietnam Pro" panose="020B0604020202020204" charset="0"/>
                <a:ea typeface="Figtree"/>
                <a:cs typeface="Figtree"/>
                <a:sym typeface="Figtree"/>
              </a:rPr>
              <a:t>Expanding Reach</a:t>
            </a:r>
          </a:p>
          <a:p>
            <a:pPr algn="ctr"/>
            <a:endParaRPr lang="en-US">
              <a:solidFill>
                <a:schemeClr val="lt1"/>
              </a:solidFill>
              <a:latin typeface="Be Vietnam Pro" panose="020B0604020202020204" charset="0"/>
              <a:sym typeface="Figtree"/>
            </a:endParaRPr>
          </a:p>
          <a:p>
            <a:endParaRPr lang="en-US" sz="1200">
              <a:solidFill>
                <a:schemeClr val="lt1"/>
              </a:solidFill>
              <a:latin typeface="Be Vietnam Pro" panose="020B0604020202020204" charset="0"/>
              <a:sym typeface="Figtree"/>
            </a:endParaRPr>
          </a:p>
          <a:p>
            <a:pPr algn="just"/>
            <a:r>
              <a:rPr lang="en-US" sz="1200">
                <a:solidFill>
                  <a:schemeClr val="lt1"/>
                </a:solidFill>
                <a:latin typeface="Be Vietnam Pro" panose="020B0604020202020204" charset="0"/>
                <a:sym typeface="Figtree"/>
              </a:rPr>
              <a:t>Develop a new product offering specifically tailored for schools with limited purchasing power. By providing a more satisfactory offering to this segment, we can attract and retain clients who may have otherwise been lost.</a:t>
            </a:r>
            <a:endParaRPr sz="1200">
              <a:solidFill>
                <a:schemeClr val="lt1"/>
              </a:solidFill>
              <a:latin typeface="Be Vietnam Pro" panose="020B0604020202020204" charset="0"/>
              <a:ea typeface="Figtree"/>
              <a:cs typeface="Figtree"/>
              <a:sym typeface="Figtree"/>
            </a:endParaRPr>
          </a:p>
        </p:txBody>
      </p:sp>
      <p:pic>
        <p:nvPicPr>
          <p:cNvPr id="6148" name="Picture 4" descr="Market Expansion Icons - Free SVG &amp; PNG Market Expansion Images - Noun  Project">
            <a:extLst>
              <a:ext uri="{FF2B5EF4-FFF2-40B4-BE49-F238E27FC236}">
                <a16:creationId xmlns:a16="http://schemas.microsoft.com/office/drawing/2014/main" id="{4F23C282-8ECD-5A57-BD23-51B5752996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2799" y="1373628"/>
            <a:ext cx="744179" cy="744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4290AB20-274E-43EE-2211-1589E2DEF7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0887" y="1431156"/>
            <a:ext cx="638745" cy="686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segments Icon - Free PNG &amp; SVG 4754958 - Noun Project">
            <a:extLst>
              <a:ext uri="{FF2B5EF4-FFF2-40B4-BE49-F238E27FC236}">
                <a16:creationId xmlns:a16="http://schemas.microsoft.com/office/drawing/2014/main" id="{45026D14-36A0-1072-2A2F-3911EBF693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9126" y="1402391"/>
            <a:ext cx="744179" cy="744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DF621431-F50D-7A4A-BACD-0517B68D93E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364" t="25724" b="19771"/>
          <a:stretch/>
        </p:blipFill>
        <p:spPr>
          <a:xfrm>
            <a:off x="7332535" y="111441"/>
            <a:ext cx="991830" cy="277412"/>
          </a:xfrm>
          <a:prstGeom prst="rect">
            <a:avLst/>
          </a:prstGeom>
        </p:spPr>
      </p:pic>
      <p:pic>
        <p:nvPicPr>
          <p:cNvPr id="5" name="Picture 2" descr="GSOM Polimi - FLEXA">
            <a:extLst>
              <a:ext uri="{FF2B5EF4-FFF2-40B4-BE49-F238E27FC236}">
                <a16:creationId xmlns:a16="http://schemas.microsoft.com/office/drawing/2014/main" id="{F4D3EA18-E212-4B10-5547-C61DD05564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2279" y="-11877"/>
            <a:ext cx="801721" cy="474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47"/>
          <p:cNvSpPr txBox="1">
            <a:spLocks noGrp="1"/>
          </p:cNvSpPr>
          <p:nvPr>
            <p:ph type="title"/>
          </p:nvPr>
        </p:nvSpPr>
        <p:spPr>
          <a:xfrm>
            <a:off x="1938155" y="1369213"/>
            <a:ext cx="4722000" cy="105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sp>
        <p:nvSpPr>
          <p:cNvPr id="412" name="Google Shape;412;p47"/>
          <p:cNvSpPr txBox="1">
            <a:spLocks noGrp="1"/>
          </p:cNvSpPr>
          <p:nvPr>
            <p:ph type="subTitle" idx="1"/>
          </p:nvPr>
        </p:nvSpPr>
        <p:spPr>
          <a:xfrm>
            <a:off x="1938104" y="2518263"/>
            <a:ext cx="4722000" cy="62314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/>
              <a:t>Do you have any questions?</a:t>
            </a:r>
            <a:endParaRPr sz="20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/>
          </a:p>
        </p:txBody>
      </p:sp>
      <p:sp>
        <p:nvSpPr>
          <p:cNvPr id="413" name="Google Shape;413;p47"/>
          <p:cNvSpPr txBox="1"/>
          <p:nvPr/>
        </p:nvSpPr>
        <p:spPr>
          <a:xfrm>
            <a:off x="2237413" y="3678890"/>
            <a:ext cx="4669173" cy="387660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sz="1200">
              <a:solidFill>
                <a:schemeClr val="dk1"/>
              </a:solidFill>
              <a:latin typeface="Figtree"/>
              <a:ea typeface="Figtree"/>
              <a:cs typeface="Figtree"/>
            </a:endParaRPr>
          </a:p>
        </p:txBody>
      </p:sp>
      <p:sp>
        <p:nvSpPr>
          <p:cNvPr id="414" name="Google Shape;414;p47"/>
          <p:cNvSpPr/>
          <p:nvPr/>
        </p:nvSpPr>
        <p:spPr>
          <a:xfrm>
            <a:off x="7543325" y="1555550"/>
            <a:ext cx="2510700" cy="2511000"/>
          </a:xfrm>
          <a:prstGeom prst="donut">
            <a:avLst>
              <a:gd name="adj" fmla="val 21354"/>
            </a:avLst>
          </a:prstGeom>
          <a:solidFill>
            <a:srgbClr val="3723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41E8B-F4B1-9A5E-6DCC-F6F7EE9DC7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6909" y="554885"/>
            <a:ext cx="5930182" cy="572700"/>
          </a:xfrm>
        </p:spPr>
        <p:txBody>
          <a:bodyPr/>
          <a:lstStyle/>
          <a:p>
            <a:pPr algn="ctr"/>
            <a:r>
              <a:rPr lang="en-US"/>
              <a:t>Agenda</a:t>
            </a:r>
          </a:p>
        </p:txBody>
      </p:sp>
      <p:pic>
        <p:nvPicPr>
          <p:cNvPr id="28" name="Picture 27" descr="Logo&#10;&#10;Description automatically generated">
            <a:extLst>
              <a:ext uri="{FF2B5EF4-FFF2-40B4-BE49-F238E27FC236}">
                <a16:creationId xmlns:a16="http://schemas.microsoft.com/office/drawing/2014/main" id="{2ED07F46-E97F-5647-DDF9-94C99FC7E4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64" t="25724" b="19771"/>
          <a:stretch/>
        </p:blipFill>
        <p:spPr>
          <a:xfrm>
            <a:off x="63146" y="0"/>
            <a:ext cx="1502568" cy="420264"/>
          </a:xfrm>
          <a:prstGeom prst="rect">
            <a:avLst/>
          </a:prstGeom>
        </p:spPr>
      </p:pic>
      <p:pic>
        <p:nvPicPr>
          <p:cNvPr id="29" name="Picture 2" descr="GSOM Polimi - FLEXA">
            <a:extLst>
              <a:ext uri="{FF2B5EF4-FFF2-40B4-BE49-F238E27FC236}">
                <a16:creationId xmlns:a16="http://schemas.microsoft.com/office/drawing/2014/main" id="{3AB43B66-A59E-36AB-80DE-8064CA451A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6401" y="-2186"/>
            <a:ext cx="967405" cy="572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rrow: Pentagon 2">
            <a:extLst>
              <a:ext uri="{FF2B5EF4-FFF2-40B4-BE49-F238E27FC236}">
                <a16:creationId xmlns:a16="http://schemas.microsoft.com/office/drawing/2014/main" id="{F103AC6A-8C30-8C49-EAB0-C23E710934E6}"/>
              </a:ext>
            </a:extLst>
          </p:cNvPr>
          <p:cNvSpPr/>
          <p:nvPr/>
        </p:nvSpPr>
        <p:spPr>
          <a:xfrm>
            <a:off x="711283" y="2188367"/>
            <a:ext cx="1064555" cy="572700"/>
          </a:xfrm>
          <a:prstGeom prst="homePlate">
            <a:avLst/>
          </a:prstGeom>
          <a:ln>
            <a:solidFill>
              <a:schemeClr val="bg2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 b="1">
                <a:latin typeface="Be Vietnam Pro" panose="020B0604020202020204" charset="0"/>
              </a:rPr>
              <a:t>2</a:t>
            </a:r>
            <a:endParaRPr lang="en-US" b="1">
              <a:latin typeface="Be Vietnam Pro" panose="020B0604020202020204" charset="0"/>
            </a:endParaRPr>
          </a:p>
        </p:txBody>
      </p:sp>
      <p:sp>
        <p:nvSpPr>
          <p:cNvPr id="4" name="Arrow: Pentagon 3">
            <a:extLst>
              <a:ext uri="{FF2B5EF4-FFF2-40B4-BE49-F238E27FC236}">
                <a16:creationId xmlns:a16="http://schemas.microsoft.com/office/drawing/2014/main" id="{16E99184-C260-1276-444C-00A33A968A0C}"/>
              </a:ext>
            </a:extLst>
          </p:cNvPr>
          <p:cNvSpPr/>
          <p:nvPr/>
        </p:nvSpPr>
        <p:spPr>
          <a:xfrm>
            <a:off x="711284" y="1307890"/>
            <a:ext cx="1064555" cy="572700"/>
          </a:xfrm>
          <a:prstGeom prst="homePlate">
            <a:avLst/>
          </a:prstGeom>
          <a:ln>
            <a:solidFill>
              <a:schemeClr val="bg2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 b="1">
                <a:latin typeface="Be Vietnam Pro" panose="020B0604020202020204" charset="0"/>
              </a:rPr>
              <a:t>1</a:t>
            </a:r>
          </a:p>
        </p:txBody>
      </p:sp>
      <p:sp>
        <p:nvSpPr>
          <p:cNvPr id="5" name="Arrow: Pentagon 4">
            <a:extLst>
              <a:ext uri="{FF2B5EF4-FFF2-40B4-BE49-F238E27FC236}">
                <a16:creationId xmlns:a16="http://schemas.microsoft.com/office/drawing/2014/main" id="{12E7D23C-3F76-088C-AD08-6F1BA06F3675}"/>
              </a:ext>
            </a:extLst>
          </p:cNvPr>
          <p:cNvSpPr/>
          <p:nvPr/>
        </p:nvSpPr>
        <p:spPr>
          <a:xfrm>
            <a:off x="711285" y="3031964"/>
            <a:ext cx="1064555" cy="572700"/>
          </a:xfrm>
          <a:prstGeom prst="homePlate">
            <a:avLst/>
          </a:prstGeom>
          <a:ln>
            <a:solidFill>
              <a:schemeClr val="bg2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 b="1">
                <a:latin typeface="Be Vietnam Pro" panose="020B0604020202020204" charset="0"/>
              </a:rPr>
              <a:t>3</a:t>
            </a:r>
            <a:endParaRPr lang="en-US" sz="1600" b="1">
              <a:latin typeface="Be Vietnam Pro" panose="020B0604020202020204" charset="0"/>
            </a:endParaRPr>
          </a:p>
        </p:txBody>
      </p:sp>
      <p:sp>
        <p:nvSpPr>
          <p:cNvPr id="6" name="Arrow: Pentagon 5">
            <a:extLst>
              <a:ext uri="{FF2B5EF4-FFF2-40B4-BE49-F238E27FC236}">
                <a16:creationId xmlns:a16="http://schemas.microsoft.com/office/drawing/2014/main" id="{65A4BE7F-3BF4-A46D-197F-0BBB9B7F0F23}"/>
              </a:ext>
            </a:extLst>
          </p:cNvPr>
          <p:cNvSpPr/>
          <p:nvPr/>
        </p:nvSpPr>
        <p:spPr>
          <a:xfrm>
            <a:off x="719997" y="3901910"/>
            <a:ext cx="1064555" cy="572700"/>
          </a:xfrm>
          <a:prstGeom prst="homePlate">
            <a:avLst/>
          </a:prstGeom>
          <a:ln>
            <a:solidFill>
              <a:schemeClr val="bg2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 b="1">
                <a:latin typeface="Be Vietnam Pro" panose="020B0604020202020204" charset="0"/>
              </a:rPr>
              <a:t>4</a:t>
            </a:r>
            <a:endParaRPr lang="en-US" b="1">
              <a:latin typeface="Be Vietnam Pro" panose="020B060402020202020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715D37-2D37-23BC-66FA-F02FA7F33150}"/>
              </a:ext>
            </a:extLst>
          </p:cNvPr>
          <p:cNvSpPr txBox="1"/>
          <p:nvPr/>
        </p:nvSpPr>
        <p:spPr>
          <a:xfrm>
            <a:off x="2214208" y="1431077"/>
            <a:ext cx="17255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latin typeface="Be Vietnam Pro" panose="020B0604020202020204" charset="0"/>
              </a:rPr>
              <a:t>Introduction</a:t>
            </a:r>
            <a:endParaRPr lang="en-US">
              <a:latin typeface="Be Vietnam Pro" panose="020B060402020202020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DC2854-211C-DE48-2396-64932E3A803A}"/>
              </a:ext>
            </a:extLst>
          </p:cNvPr>
          <p:cNvSpPr txBox="1"/>
          <p:nvPr/>
        </p:nvSpPr>
        <p:spPr>
          <a:xfrm>
            <a:off x="2326323" y="2134680"/>
            <a:ext cx="18007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latin typeface="Be Vietnam Pro" panose="020B0604020202020204" charset="0"/>
              </a:rPr>
              <a:t>Unlocking insights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3CD5A2-9820-2424-8D38-58B9320AB0AC}"/>
              </a:ext>
            </a:extLst>
          </p:cNvPr>
          <p:cNvSpPr txBox="1"/>
          <p:nvPr/>
        </p:nvSpPr>
        <p:spPr>
          <a:xfrm>
            <a:off x="2326323" y="3118259"/>
            <a:ext cx="17255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latin typeface="Be Vietnam Pro" panose="020B0604020202020204" charset="0"/>
              </a:rPr>
              <a:t>Game-changing</a:t>
            </a:r>
            <a:endParaRPr lang="en-US">
              <a:latin typeface="Be Vietnam Pro" panose="020B060402020202020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0E6570F-0404-D729-5D23-17567FC94E10}"/>
              </a:ext>
            </a:extLst>
          </p:cNvPr>
          <p:cNvSpPr txBox="1"/>
          <p:nvPr/>
        </p:nvSpPr>
        <p:spPr>
          <a:xfrm>
            <a:off x="6180262" y="1310290"/>
            <a:ext cx="21599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Be Vietnam Pro" panose="020B0604020202020204" charset="0"/>
              </a:rPr>
              <a:t>Meet Our Best Team</a:t>
            </a:r>
            <a:endParaRPr lang="en-US" sz="1050">
              <a:latin typeface="Be Vietnam Pro" panose="020B0604020202020204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85CE3FD-B34D-7C15-B705-ABF31205F41A}"/>
              </a:ext>
            </a:extLst>
          </p:cNvPr>
          <p:cNvCxnSpPr/>
          <p:nvPr/>
        </p:nvCxnSpPr>
        <p:spPr>
          <a:xfrm>
            <a:off x="4127048" y="1618067"/>
            <a:ext cx="1725561" cy="0"/>
          </a:xfrm>
          <a:prstGeom prst="line">
            <a:avLst/>
          </a:prstGeom>
          <a:ln w="38100"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007CD147-E0DA-56DE-907B-DC3D0B41D64D}"/>
              </a:ext>
            </a:extLst>
          </p:cNvPr>
          <p:cNvSpPr txBox="1"/>
          <p:nvPr/>
        </p:nvSpPr>
        <p:spPr>
          <a:xfrm>
            <a:off x="6180262" y="1618067"/>
            <a:ext cx="15780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Be Vietnam Pro" panose="020B0604020202020204" charset="0"/>
              </a:rPr>
              <a:t>Objective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934EC40-2782-4857-2EF8-02E018702C7E}"/>
              </a:ext>
            </a:extLst>
          </p:cNvPr>
          <p:cNvSpPr txBox="1"/>
          <p:nvPr/>
        </p:nvSpPr>
        <p:spPr>
          <a:xfrm>
            <a:off x="6180262" y="2299401"/>
            <a:ext cx="20342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Be Vietnam Pro" panose="020B0604020202020204" charset="0"/>
              </a:rPr>
              <a:t>Retained Customers</a:t>
            </a:r>
            <a:endParaRPr lang="en-US" sz="1050">
              <a:latin typeface="Be Vietnam Pro" panose="020B060402020202020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817F458-1F6F-5F2B-1FBF-AC78D3C74710}"/>
              </a:ext>
            </a:extLst>
          </p:cNvPr>
          <p:cNvSpPr txBox="1"/>
          <p:nvPr/>
        </p:nvSpPr>
        <p:spPr>
          <a:xfrm>
            <a:off x="6180262" y="2607178"/>
            <a:ext cx="15780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Be Vietnam Pro" panose="020B0604020202020204" charset="0"/>
              </a:rPr>
              <a:t>Lost Customers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2A1A587-E270-73B3-3939-7D2843C3BD8E}"/>
              </a:ext>
            </a:extLst>
          </p:cNvPr>
          <p:cNvCxnSpPr/>
          <p:nvPr/>
        </p:nvCxnSpPr>
        <p:spPr>
          <a:xfrm>
            <a:off x="4127048" y="2498669"/>
            <a:ext cx="1725561" cy="0"/>
          </a:xfrm>
          <a:prstGeom prst="line">
            <a:avLst/>
          </a:prstGeom>
          <a:ln w="38100"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8D83B637-8CD5-1125-CC97-309C73CC4380}"/>
              </a:ext>
            </a:extLst>
          </p:cNvPr>
          <p:cNvCxnSpPr/>
          <p:nvPr/>
        </p:nvCxnSpPr>
        <p:spPr>
          <a:xfrm>
            <a:off x="4127047" y="3318314"/>
            <a:ext cx="1725561" cy="0"/>
          </a:xfrm>
          <a:prstGeom prst="line">
            <a:avLst/>
          </a:prstGeom>
          <a:ln w="38100"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3670C64E-7740-641D-AE81-F2F35C870F20}"/>
              </a:ext>
            </a:extLst>
          </p:cNvPr>
          <p:cNvSpPr txBox="1"/>
          <p:nvPr/>
        </p:nvSpPr>
        <p:spPr>
          <a:xfrm>
            <a:off x="6180262" y="3247552"/>
            <a:ext cx="2034224" cy="73866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>
                <a:latin typeface="Be Vietnam Pro"/>
              </a:rPr>
              <a:t>Model Implementation</a:t>
            </a:r>
          </a:p>
          <a:p>
            <a:r>
              <a:rPr lang="en-US">
                <a:latin typeface="Be Vietnam Pro"/>
              </a:rPr>
              <a:t>Key Features</a:t>
            </a:r>
            <a:endParaRPr lang="en-US">
              <a:latin typeface="Be Vietnam Pro" panose="020B060402020202020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0BA7D1E-FA45-B6F5-8BD8-CC3E95AFACD3}"/>
              </a:ext>
            </a:extLst>
          </p:cNvPr>
          <p:cNvSpPr txBox="1"/>
          <p:nvPr/>
        </p:nvSpPr>
        <p:spPr>
          <a:xfrm>
            <a:off x="2214208" y="3988205"/>
            <a:ext cx="17875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latin typeface="Be Vietnam Pro" panose="020B0604020202020204" charset="0"/>
              </a:rPr>
              <a:t>Conclusions</a:t>
            </a:r>
            <a:endParaRPr lang="en-US">
              <a:latin typeface="Be Vietnam Pro" panose="020B0604020202020204" charset="0"/>
            </a:endParaRPr>
          </a:p>
        </p:txBody>
      </p:sp>
      <p:pic>
        <p:nvPicPr>
          <p:cNvPr id="9" name="Graphic 8" descr="List outline">
            <a:extLst>
              <a:ext uri="{FF2B5EF4-FFF2-40B4-BE49-F238E27FC236}">
                <a16:creationId xmlns:a16="http://schemas.microsoft.com/office/drawing/2014/main" id="{C51A1484-B9AE-4D64-3343-78FBB6D84D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15250" y="617911"/>
            <a:ext cx="509674" cy="509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1210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41E8B-F4B1-9A5E-6DCC-F6F7EE9DC7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728041"/>
            <a:ext cx="7704000" cy="572700"/>
          </a:xfrm>
        </p:spPr>
        <p:txBody>
          <a:bodyPr/>
          <a:lstStyle/>
          <a:p>
            <a:pPr algn="ctr"/>
            <a:r>
              <a:rPr lang="en-US"/>
              <a:t>Meet Our Best Team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1317C1E-607D-005B-8541-D552B6198EEB}"/>
              </a:ext>
            </a:extLst>
          </p:cNvPr>
          <p:cNvSpPr txBox="1"/>
          <p:nvPr/>
        </p:nvSpPr>
        <p:spPr>
          <a:xfrm>
            <a:off x="399488" y="3270247"/>
            <a:ext cx="22552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chemeClr val="tx1">
                    <a:lumMod val="90000"/>
                    <a:lumOff val="10000"/>
                  </a:schemeClr>
                </a:solidFill>
                <a:latin typeface="Be Vietnam Pro" panose="020B0604020202020204" charset="0"/>
              </a:rPr>
              <a:t>Federico </a:t>
            </a:r>
            <a:r>
              <a:rPr lang="en-US" b="1" err="1">
                <a:solidFill>
                  <a:schemeClr val="tx1">
                    <a:lumMod val="90000"/>
                    <a:lumOff val="10000"/>
                  </a:schemeClr>
                </a:solidFill>
                <a:latin typeface="Be Vietnam Pro" panose="020B0604020202020204" charset="0"/>
              </a:rPr>
              <a:t>Caccialanza</a:t>
            </a:r>
            <a:endParaRPr lang="en-US" b="1">
              <a:solidFill>
                <a:schemeClr val="tx1">
                  <a:lumMod val="90000"/>
                  <a:lumOff val="10000"/>
                </a:schemeClr>
              </a:solidFill>
              <a:latin typeface="Be Vietnam Pro" panose="020B060402020202020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1678AB9-D2B5-5F75-F152-FA0E77E57BCA}"/>
              </a:ext>
            </a:extLst>
          </p:cNvPr>
          <p:cNvSpPr txBox="1"/>
          <p:nvPr/>
        </p:nvSpPr>
        <p:spPr>
          <a:xfrm>
            <a:off x="3716778" y="3323146"/>
            <a:ext cx="18495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chemeClr val="tx1">
                    <a:lumMod val="90000"/>
                    <a:lumOff val="10000"/>
                  </a:schemeClr>
                </a:solidFill>
                <a:latin typeface="Be Vietnam Pro" panose="020B0604020202020204" charset="0"/>
              </a:rPr>
              <a:t>Michael </a:t>
            </a:r>
            <a:r>
              <a:rPr lang="en-US" b="1" err="1">
                <a:solidFill>
                  <a:schemeClr val="tx1">
                    <a:lumMod val="90000"/>
                    <a:lumOff val="10000"/>
                  </a:schemeClr>
                </a:solidFill>
                <a:latin typeface="Be Vietnam Pro" panose="020B0604020202020204" charset="0"/>
              </a:rPr>
              <a:t>Cáceres</a:t>
            </a:r>
            <a:endParaRPr lang="en-US" b="1">
              <a:solidFill>
                <a:schemeClr val="tx1">
                  <a:lumMod val="90000"/>
                  <a:lumOff val="10000"/>
                </a:schemeClr>
              </a:solidFill>
              <a:latin typeface="Be Vietnam Pro" panose="020B060402020202020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8101D13-91DA-ECF5-9051-73A881755A38}"/>
              </a:ext>
            </a:extLst>
          </p:cNvPr>
          <p:cNvSpPr txBox="1"/>
          <p:nvPr/>
        </p:nvSpPr>
        <p:spPr>
          <a:xfrm>
            <a:off x="7067154" y="3270247"/>
            <a:ext cx="13681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chemeClr val="tx1">
                    <a:lumMod val="90000"/>
                    <a:lumOff val="10000"/>
                  </a:schemeClr>
                </a:solidFill>
                <a:latin typeface="Be Vietnam Pro" panose="020B0604020202020204" charset="0"/>
              </a:rPr>
              <a:t>Ricardo Díaz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6F2EE5D-73E2-1D5D-07DE-7FB99F358E4B}"/>
              </a:ext>
            </a:extLst>
          </p:cNvPr>
          <p:cNvSpPr txBox="1"/>
          <p:nvPr/>
        </p:nvSpPr>
        <p:spPr>
          <a:xfrm>
            <a:off x="476079" y="3578024"/>
            <a:ext cx="20606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Be Vietnam Pro" panose="020B0604020202020204" charset="0"/>
              </a:rPr>
              <a:t>Senior Data Scientist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338159A-CEA3-6D46-2E9B-22054144C189}"/>
              </a:ext>
            </a:extLst>
          </p:cNvPr>
          <p:cNvSpPr txBox="1"/>
          <p:nvPr/>
        </p:nvSpPr>
        <p:spPr>
          <a:xfrm>
            <a:off x="3716778" y="3630923"/>
            <a:ext cx="2060644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>
                <a:latin typeface="Be Vietnam Pro" panose="020B0604020202020204" charset="0"/>
              </a:rPr>
              <a:t>Senior Data Guardian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DEDBA39-AE27-8257-1B7E-C89B59EC191F}"/>
              </a:ext>
            </a:extLst>
          </p:cNvPr>
          <p:cNvSpPr txBox="1"/>
          <p:nvPr/>
        </p:nvSpPr>
        <p:spPr>
          <a:xfrm>
            <a:off x="7061484" y="3578024"/>
            <a:ext cx="20522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Be Vietnam Pro" panose="020B0604020202020204" charset="0"/>
              </a:rPr>
              <a:t>Senior Business Intelligence Engineer</a:t>
            </a:r>
          </a:p>
        </p:txBody>
      </p:sp>
      <p:pic>
        <p:nvPicPr>
          <p:cNvPr id="28" name="Picture 27" descr="Logo&#10;&#10;Description automatically generated">
            <a:extLst>
              <a:ext uri="{FF2B5EF4-FFF2-40B4-BE49-F238E27FC236}">
                <a16:creationId xmlns:a16="http://schemas.microsoft.com/office/drawing/2014/main" id="{2ED07F46-E97F-5647-DDF9-94C99FC7E4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64" t="25724" b="19771"/>
          <a:stretch/>
        </p:blipFill>
        <p:spPr>
          <a:xfrm>
            <a:off x="63146" y="0"/>
            <a:ext cx="1502568" cy="420264"/>
          </a:xfrm>
          <a:prstGeom prst="rect">
            <a:avLst/>
          </a:prstGeom>
        </p:spPr>
      </p:pic>
      <p:pic>
        <p:nvPicPr>
          <p:cNvPr id="29" name="Picture 2" descr="GSOM Polimi - FLEXA">
            <a:extLst>
              <a:ext uri="{FF2B5EF4-FFF2-40B4-BE49-F238E27FC236}">
                <a16:creationId xmlns:a16="http://schemas.microsoft.com/office/drawing/2014/main" id="{3AB43B66-A59E-36AB-80DE-8064CA451A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6401" y="-2186"/>
            <a:ext cx="967405" cy="572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Graphic 30" descr="Cheers outline">
            <a:extLst>
              <a:ext uri="{FF2B5EF4-FFF2-40B4-BE49-F238E27FC236}">
                <a16:creationId xmlns:a16="http://schemas.microsoft.com/office/drawing/2014/main" id="{E0A2012E-E61D-D2A1-0864-50617FE0E6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06401" y="766241"/>
            <a:ext cx="581280" cy="581280"/>
          </a:xfrm>
          <a:prstGeom prst="rect">
            <a:avLst/>
          </a:prstGeom>
        </p:spPr>
      </p:pic>
      <p:pic>
        <p:nvPicPr>
          <p:cNvPr id="4" name="Picture 3" descr="A person in a white shirt&#10;&#10;Description automatically generated with medium confidence">
            <a:extLst>
              <a:ext uri="{FF2B5EF4-FFF2-40B4-BE49-F238E27FC236}">
                <a16:creationId xmlns:a16="http://schemas.microsoft.com/office/drawing/2014/main" id="{3B279170-D978-BA7A-3D3C-522A1B1A807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rcRect l="23800" t="17727" r="16265"/>
          <a:stretch/>
        </p:blipFill>
        <p:spPr>
          <a:xfrm flipH="1">
            <a:off x="6653294" y="1412547"/>
            <a:ext cx="2256367" cy="1743991"/>
          </a:xfrm>
          <a:prstGeom prst="rect">
            <a:avLst/>
          </a:prstGeom>
        </p:spPr>
      </p:pic>
      <p:pic>
        <p:nvPicPr>
          <p:cNvPr id="6" name="Picture 5" descr="A person smiling for the camera&#10;&#10;Description automatically generated with low confidence">
            <a:extLst>
              <a:ext uri="{FF2B5EF4-FFF2-40B4-BE49-F238E27FC236}">
                <a16:creationId xmlns:a16="http://schemas.microsoft.com/office/drawing/2014/main" id="{32F21AB4-38BC-7080-AB34-E85257D57CF9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4209" b="98438" l="2343" r="94143">
                        <a14:foregroundMark x1="44436" y1="16162" x2="51464" y2="14209"/>
                        <a14:foregroundMark x1="54978" y1="17725" x2="46779" y2="18896"/>
                        <a14:foregroundMark x1="58492" y1="85547" x2="23426" y2="93750"/>
                        <a14:foregroundMark x1="19912" y1="73096" x2="46779" y2="87109"/>
                        <a14:foregroundMark x1="28697" y1="68018" x2="7028" y2="78125"/>
                        <a14:foregroundMark x1="29283" y1="64893" x2="27526" y2="60986"/>
                        <a14:foregroundMark x1="27526" y1="64502" x2="9370" y2="74658"/>
                        <a14:foregroundMark x1="83016" y1="70752" x2="69619" y2="92188"/>
                        <a14:foregroundMark x1="71962" y1="87500" x2="68448" y2="77344"/>
                        <a14:foregroundMark x1="61420" y1="73096" x2="85359" y2="77344"/>
                        <a14:foregroundMark x1="67277" y1="64502" x2="91215" y2="73877"/>
                        <a14:foregroundMark x1="66105" y1="64893" x2="84187" y2="75391"/>
                        <a14:foregroundMark x1="87701" y1="79297" x2="46120" y2="96338"/>
                        <a14:foregroundMark x1="46120" y1="96338" x2="10542" y2="83594"/>
                        <a14:foregroundMark x1="10542" y1="83594" x2="9956" y2="83984"/>
                        <a14:foregroundMark x1="12884" y1="94141" x2="21742" y2="61621"/>
                        <a14:foregroundMark x1="21742" y1="61621" x2="25183" y2="60986"/>
                        <a14:foregroundMark x1="7613" y1="71924" x2="44802" y2="98438"/>
                        <a14:foregroundMark x1="44802" y1="98438" x2="89019" y2="92822"/>
                        <a14:foregroundMark x1="89019" y1="92822" x2="59663" y2="62451"/>
                        <a14:foregroundMark x1="59663" y1="62451" x2="13104" y2="66895"/>
                        <a14:foregroundMark x1="13104" y1="66895" x2="8785" y2="69971"/>
                        <a14:foregroundMark x1="4100" y1="74658" x2="2343" y2="95313"/>
                        <a14:foregroundMark x1="94143" y1="78516" x2="91215" y2="96875"/>
                        <a14:foregroundMark x1="43265" y1="50049" x2="52050" y2="49268"/>
                        <a14:foregroundMark x1="42679" y1="47363" x2="53221" y2="48486"/>
                      </a14:backgroundRemoval>
                    </a14:imgEffect>
                  </a14:imgLayer>
                </a14:imgProps>
              </a:ext>
            </a:extLst>
          </a:blip>
          <a:srcRect t="7781"/>
          <a:stretch/>
        </p:blipFill>
        <p:spPr>
          <a:xfrm>
            <a:off x="3869898" y="1465445"/>
            <a:ext cx="1261382" cy="1743992"/>
          </a:xfrm>
          <a:prstGeom prst="rect">
            <a:avLst/>
          </a:prstGeom>
        </p:spPr>
      </p:pic>
      <p:pic>
        <p:nvPicPr>
          <p:cNvPr id="5" name="Picture 4" descr="A person with a beard&#10;&#10;Description automatically generated with low confidence">
            <a:extLst>
              <a:ext uri="{FF2B5EF4-FFF2-40B4-BE49-F238E27FC236}">
                <a16:creationId xmlns:a16="http://schemas.microsoft.com/office/drawing/2014/main" id="{ADD11ED0-8917-C256-4503-47DAE18464E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64885" y="1486062"/>
            <a:ext cx="1971838" cy="1700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1869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 descr="Logo&#10;&#10;Description automatically generated">
            <a:extLst>
              <a:ext uri="{FF2B5EF4-FFF2-40B4-BE49-F238E27FC236}">
                <a16:creationId xmlns:a16="http://schemas.microsoft.com/office/drawing/2014/main" id="{2ED07F46-E97F-5647-DDF9-94C99FC7E4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64" t="25724" b="19771"/>
          <a:stretch/>
        </p:blipFill>
        <p:spPr>
          <a:xfrm>
            <a:off x="63146" y="0"/>
            <a:ext cx="1502568" cy="420264"/>
          </a:xfrm>
          <a:prstGeom prst="rect">
            <a:avLst/>
          </a:prstGeom>
        </p:spPr>
      </p:pic>
      <p:pic>
        <p:nvPicPr>
          <p:cNvPr id="29" name="Picture 2" descr="GSOM Polimi - FLEXA">
            <a:extLst>
              <a:ext uri="{FF2B5EF4-FFF2-40B4-BE49-F238E27FC236}">
                <a16:creationId xmlns:a16="http://schemas.microsoft.com/office/drawing/2014/main" id="{3AB43B66-A59E-36AB-80DE-8064CA451A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6401" y="-2186"/>
            <a:ext cx="967405" cy="572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E32BF9F-21B8-8A76-7F4E-E1C2B33C67AE}"/>
              </a:ext>
            </a:extLst>
          </p:cNvPr>
          <p:cNvSpPr txBox="1"/>
          <p:nvPr/>
        </p:nvSpPr>
        <p:spPr>
          <a:xfrm>
            <a:off x="3775586" y="1511710"/>
            <a:ext cx="5368413" cy="190821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chemeClr val="bg1"/>
                </a:solidFill>
              </a:rPr>
              <a:t>Objective</a:t>
            </a:r>
          </a:p>
          <a:p>
            <a:endParaRPr lang="en-US">
              <a:solidFill>
                <a:schemeClr val="bg1"/>
              </a:solidFill>
            </a:endParaRPr>
          </a:p>
          <a:p>
            <a:r>
              <a:rPr lang="en-US" sz="1600">
                <a:solidFill>
                  <a:schemeClr val="bg1"/>
                </a:solidFill>
                <a:latin typeface="Söhne"/>
              </a:rPr>
              <a:t>I</a:t>
            </a:r>
            <a:r>
              <a:rPr lang="en-US" sz="1600" b="0" i="0">
                <a:solidFill>
                  <a:schemeClr val="bg1"/>
                </a:solidFill>
                <a:effectLst/>
                <a:latin typeface="Söhne"/>
              </a:rPr>
              <a:t>dentify the reasons for the drop in sales of the travel agency Yeti-Travel and to develop a predictive model to identify the most informative features that affect customer loyalty. </a:t>
            </a:r>
            <a:br>
              <a:rPr lang="en-US" sz="1600" b="0" i="0">
                <a:solidFill>
                  <a:schemeClr val="bg1"/>
                </a:solidFill>
                <a:effectLst/>
                <a:latin typeface="Söhne"/>
              </a:rPr>
            </a:br>
            <a:r>
              <a:rPr lang="en-US" sz="1600" b="0" i="0">
                <a:solidFill>
                  <a:schemeClr val="bg1"/>
                </a:solidFill>
                <a:effectLst/>
                <a:latin typeface="Söhne"/>
              </a:rPr>
              <a:t>The goal is to use this information to design specific measures to strengthen customer loyalty and ultimately improve sales.</a:t>
            </a:r>
            <a:endParaRPr lang="en-US" sz="1600">
              <a:solidFill>
                <a:schemeClr val="bg1"/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CCACEB1-0765-3DD2-85C7-6BF32D1B1D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31"/>
          <a:stretch/>
        </p:blipFill>
        <p:spPr bwMode="auto">
          <a:xfrm>
            <a:off x="0" y="1511709"/>
            <a:ext cx="3775588" cy="1908215"/>
          </a:xfrm>
          <a:prstGeom prst="rect">
            <a:avLst/>
          </a:prstGeom>
          <a:noFill/>
          <a:ln>
            <a:solidFill>
              <a:schemeClr val="tx2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43615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 descr="Logo&#10;&#10;Description automatically generated">
            <a:extLst>
              <a:ext uri="{FF2B5EF4-FFF2-40B4-BE49-F238E27FC236}">
                <a16:creationId xmlns:a16="http://schemas.microsoft.com/office/drawing/2014/main" id="{2ED07F46-E97F-5647-DDF9-94C99FC7E4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364" t="25724" b="19771"/>
          <a:stretch/>
        </p:blipFill>
        <p:spPr>
          <a:xfrm>
            <a:off x="63146" y="0"/>
            <a:ext cx="1502568" cy="420264"/>
          </a:xfrm>
          <a:prstGeom prst="rect">
            <a:avLst/>
          </a:prstGeom>
        </p:spPr>
      </p:pic>
      <p:pic>
        <p:nvPicPr>
          <p:cNvPr id="29" name="Picture 2" descr="GSOM Polimi - FLEXA">
            <a:extLst>
              <a:ext uri="{FF2B5EF4-FFF2-40B4-BE49-F238E27FC236}">
                <a16:creationId xmlns:a16="http://schemas.microsoft.com/office/drawing/2014/main" id="{3AB43B66-A59E-36AB-80DE-8064CA451A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6401" y="-2186"/>
            <a:ext cx="967405" cy="572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ircle: Hollow 2">
            <a:extLst>
              <a:ext uri="{FF2B5EF4-FFF2-40B4-BE49-F238E27FC236}">
                <a16:creationId xmlns:a16="http://schemas.microsoft.com/office/drawing/2014/main" id="{3DA8C3C2-D3AA-1D8C-02F3-D43914028DEC}"/>
              </a:ext>
            </a:extLst>
          </p:cNvPr>
          <p:cNvSpPr/>
          <p:nvPr/>
        </p:nvSpPr>
        <p:spPr>
          <a:xfrm>
            <a:off x="-2103290" y="849296"/>
            <a:ext cx="3952568" cy="3701845"/>
          </a:xfrm>
          <a:prstGeom prst="donut">
            <a:avLst>
              <a:gd name="adj" fmla="val 16784"/>
            </a:avLst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125A38D-E373-E3C9-6AD2-BAA225604B46}"/>
              </a:ext>
            </a:extLst>
          </p:cNvPr>
          <p:cNvSpPr/>
          <p:nvPr/>
        </p:nvSpPr>
        <p:spPr>
          <a:xfrm>
            <a:off x="1990103" y="2255048"/>
            <a:ext cx="6549282" cy="153888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Be Vietnam Pro" panose="020B0604020202020204" charset="0"/>
              </a:rPr>
              <a:t>Unlocking insights </a:t>
            </a:r>
            <a:r>
              <a:rPr lang="en-US" sz="4000" b="1" cap="none" spc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Be Vietnam Pro" panose="020B0604020202020204" charset="0"/>
              </a:rPr>
              <a:t>(Exploratory Analysis)</a:t>
            </a:r>
          </a:p>
        </p:txBody>
      </p:sp>
      <p:pic>
        <p:nvPicPr>
          <p:cNvPr id="6" name="Graphic 5" descr="Research with solid fill">
            <a:extLst>
              <a:ext uri="{FF2B5EF4-FFF2-40B4-BE49-F238E27FC236}">
                <a16:creationId xmlns:a16="http://schemas.microsoft.com/office/drawing/2014/main" id="{FAC46316-CD89-E9DC-DE7D-97A518E4AF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276134" y="3267429"/>
            <a:ext cx="526502" cy="526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3847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F57EFE-2AD8-F650-E48C-D4A26CC29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we="http://schemas.microsoft.com/office/webextensions/webextension/2010/11" xmlns:pca="http://schemas.microsoft.com/office/powerpoint/2013/contentapp">
        <mc:Choice Requires="we pca">
          <p:graphicFrame>
            <p:nvGraphicFramePr>
              <p:cNvPr id="3" name="Add-in 2" title="Microsoft Power BI">
                <a:extLst>
                  <a:ext uri="{FF2B5EF4-FFF2-40B4-BE49-F238E27FC236}">
                    <a16:creationId xmlns:a16="http://schemas.microsoft.com/office/drawing/2014/main" id="{D9225E1A-8E7D-47A7-0B2E-13AE7AA5104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84005889"/>
                  </p:ext>
                </p:extLst>
              </p:nvPr>
            </p:nvGraphicFramePr>
            <p:xfrm>
              <a:off x="720000" y="1"/>
              <a:ext cx="8055290" cy="5143500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3" name="Add-in 2" title="Microsoft Power BI">
                <a:extLst>
                  <a:ext uri="{FF2B5EF4-FFF2-40B4-BE49-F238E27FC236}">
                    <a16:creationId xmlns:a16="http://schemas.microsoft.com/office/drawing/2014/main" id="{D9225E1A-8E7D-47A7-0B2E-13AE7AA5104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20000" y="1"/>
                <a:ext cx="8055290" cy="51435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078341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 descr="Logo&#10;&#10;Description automatically generated">
            <a:extLst>
              <a:ext uri="{FF2B5EF4-FFF2-40B4-BE49-F238E27FC236}">
                <a16:creationId xmlns:a16="http://schemas.microsoft.com/office/drawing/2014/main" id="{2ED07F46-E97F-5647-DDF9-94C99FC7E4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364" t="25724" b="19771"/>
          <a:stretch/>
        </p:blipFill>
        <p:spPr>
          <a:xfrm>
            <a:off x="63146" y="0"/>
            <a:ext cx="1502568" cy="420264"/>
          </a:xfrm>
          <a:prstGeom prst="rect">
            <a:avLst/>
          </a:prstGeom>
        </p:spPr>
      </p:pic>
      <p:pic>
        <p:nvPicPr>
          <p:cNvPr id="29" name="Picture 2" descr="GSOM Polimi - FLEXA">
            <a:extLst>
              <a:ext uri="{FF2B5EF4-FFF2-40B4-BE49-F238E27FC236}">
                <a16:creationId xmlns:a16="http://schemas.microsoft.com/office/drawing/2014/main" id="{3AB43B66-A59E-36AB-80DE-8064CA451A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6401" y="-2186"/>
            <a:ext cx="967405" cy="572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ircle: Hollow 2">
            <a:extLst>
              <a:ext uri="{FF2B5EF4-FFF2-40B4-BE49-F238E27FC236}">
                <a16:creationId xmlns:a16="http://schemas.microsoft.com/office/drawing/2014/main" id="{3DA8C3C2-D3AA-1D8C-02F3-D43914028DEC}"/>
              </a:ext>
            </a:extLst>
          </p:cNvPr>
          <p:cNvSpPr/>
          <p:nvPr/>
        </p:nvSpPr>
        <p:spPr>
          <a:xfrm>
            <a:off x="-2103290" y="849296"/>
            <a:ext cx="3952568" cy="3701845"/>
          </a:xfrm>
          <a:prstGeom prst="donut">
            <a:avLst>
              <a:gd name="adj" fmla="val 16784"/>
            </a:avLst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125A38D-E373-E3C9-6AD2-BAA225604B46}"/>
              </a:ext>
            </a:extLst>
          </p:cNvPr>
          <p:cNvSpPr/>
          <p:nvPr/>
        </p:nvSpPr>
        <p:spPr>
          <a:xfrm>
            <a:off x="1683023" y="1989454"/>
            <a:ext cx="7294722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Be Vietnam Pro" panose="020B0604020202020204" charset="0"/>
              </a:rPr>
              <a:t>Game-changing Customer Retention</a:t>
            </a:r>
            <a:endParaRPr lang="en-US" sz="4000" b="1" cap="none" spc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latin typeface="Be Vietnam Pro" panose="020B0604020202020204" charset="0"/>
            </a:endParaRPr>
          </a:p>
        </p:txBody>
      </p:sp>
      <p:pic>
        <p:nvPicPr>
          <p:cNvPr id="5" name="Graphic 4" descr="Lightbulb and gear outline">
            <a:extLst>
              <a:ext uri="{FF2B5EF4-FFF2-40B4-BE49-F238E27FC236}">
                <a16:creationId xmlns:a16="http://schemas.microsoft.com/office/drawing/2014/main" id="{2AD97D15-AE03-8550-DD48-F29EEE5E04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195458" y="2139185"/>
            <a:ext cx="676489" cy="676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6862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E26631A2-289E-33FC-FA59-3676A29D4A1F}"/>
              </a:ext>
            </a:extLst>
          </p:cNvPr>
          <p:cNvSpPr/>
          <p:nvPr/>
        </p:nvSpPr>
        <p:spPr>
          <a:xfrm>
            <a:off x="0" y="4611637"/>
            <a:ext cx="4063181" cy="5228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4C3515-0F2A-99C7-88A4-8889A69D6C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147" y="563317"/>
            <a:ext cx="6934964" cy="865829"/>
          </a:xfrm>
        </p:spPr>
        <p:txBody>
          <a:bodyPr/>
          <a:lstStyle/>
          <a:p>
            <a:pPr algn="ctr"/>
            <a:r>
              <a:rPr lang="en-US" sz="3200"/>
              <a:t>A New Solution for Customer Retention</a:t>
            </a: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BE7B1ECC-D9C9-F03E-FAA6-C23C23C85B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64" t="25724" b="19771"/>
          <a:stretch/>
        </p:blipFill>
        <p:spPr>
          <a:xfrm>
            <a:off x="63146" y="0"/>
            <a:ext cx="1096333" cy="306641"/>
          </a:xfrm>
          <a:prstGeom prst="rect">
            <a:avLst/>
          </a:prstGeom>
        </p:spPr>
      </p:pic>
      <p:pic>
        <p:nvPicPr>
          <p:cNvPr id="6" name="Picture 2" descr="GSOM Polimi - FLEXA">
            <a:extLst>
              <a:ext uri="{FF2B5EF4-FFF2-40B4-BE49-F238E27FC236}">
                <a16:creationId xmlns:a16="http://schemas.microsoft.com/office/drawing/2014/main" id="{AD2E168D-5645-C3C8-91D1-E96DBABA63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4501" y="4668322"/>
            <a:ext cx="705857" cy="417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Arrow: Down 11">
            <a:extLst>
              <a:ext uri="{FF2B5EF4-FFF2-40B4-BE49-F238E27FC236}">
                <a16:creationId xmlns:a16="http://schemas.microsoft.com/office/drawing/2014/main" id="{414E5466-A64E-6952-E9D7-3DC0E2395D07}"/>
              </a:ext>
            </a:extLst>
          </p:cNvPr>
          <p:cNvSpPr/>
          <p:nvPr/>
        </p:nvSpPr>
        <p:spPr>
          <a:xfrm rot="16200000">
            <a:off x="2583984" y="3505714"/>
            <a:ext cx="430593" cy="315615"/>
          </a:xfrm>
          <a:prstGeom prst="downArrow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dk2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dk2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dk2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BFC69B6-BFCD-E2BF-869D-1A4C9531EDBA}"/>
              </a:ext>
            </a:extLst>
          </p:cNvPr>
          <p:cNvSpPr/>
          <p:nvPr/>
        </p:nvSpPr>
        <p:spPr>
          <a:xfrm>
            <a:off x="1054509" y="3764395"/>
            <a:ext cx="701265" cy="700549"/>
          </a:xfrm>
          <a:custGeom>
            <a:avLst/>
            <a:gdLst>
              <a:gd name="connsiteX0" fmla="*/ 0 w 887668"/>
              <a:gd name="connsiteY0" fmla="*/ 443834 h 887668"/>
              <a:gd name="connsiteX1" fmla="*/ 443834 w 887668"/>
              <a:gd name="connsiteY1" fmla="*/ 0 h 887668"/>
              <a:gd name="connsiteX2" fmla="*/ 887668 w 887668"/>
              <a:gd name="connsiteY2" fmla="*/ 443834 h 887668"/>
              <a:gd name="connsiteX3" fmla="*/ 443834 w 887668"/>
              <a:gd name="connsiteY3" fmla="*/ 887668 h 887668"/>
              <a:gd name="connsiteX4" fmla="*/ 0 w 887668"/>
              <a:gd name="connsiteY4" fmla="*/ 443834 h 887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7668" h="887668">
                <a:moveTo>
                  <a:pt x="0" y="443834"/>
                </a:moveTo>
                <a:cubicBezTo>
                  <a:pt x="0" y="198711"/>
                  <a:pt x="198711" y="0"/>
                  <a:pt x="443834" y="0"/>
                </a:cubicBezTo>
                <a:cubicBezTo>
                  <a:pt x="688957" y="0"/>
                  <a:pt x="887668" y="198711"/>
                  <a:pt x="887668" y="443834"/>
                </a:cubicBezTo>
                <a:cubicBezTo>
                  <a:pt x="887668" y="688957"/>
                  <a:pt x="688957" y="887668"/>
                  <a:pt x="443834" y="887668"/>
                </a:cubicBezTo>
                <a:cubicBezTo>
                  <a:pt x="198711" y="887668"/>
                  <a:pt x="0" y="688957"/>
                  <a:pt x="0" y="443834"/>
                </a:cubicBezTo>
                <a:close/>
              </a:path>
            </a:pathLst>
          </a:custGeom>
        </p:spPr>
        <p:style>
          <a:lnRef idx="2">
            <a:schemeClr val="dk2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2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46506" tIns="146506" rIns="146506" bIns="146506" numCol="1" spcCol="1270" anchor="ctr" anchorCtr="0">
            <a:noAutofit/>
          </a:bodyPr>
          <a:lstStyle/>
          <a:p>
            <a:pPr marL="0" lvl="0" indent="0" algn="ctr" defTabSz="577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100" kern="1200"/>
              <a:t>CRM Data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6B9780DF-5611-961B-8EAF-9569484959C2}"/>
              </a:ext>
            </a:extLst>
          </p:cNvPr>
          <p:cNvSpPr/>
          <p:nvPr/>
        </p:nvSpPr>
        <p:spPr>
          <a:xfrm>
            <a:off x="310409" y="3098446"/>
            <a:ext cx="810189" cy="780373"/>
          </a:xfrm>
          <a:custGeom>
            <a:avLst/>
            <a:gdLst>
              <a:gd name="connsiteX0" fmla="*/ 0 w 887668"/>
              <a:gd name="connsiteY0" fmla="*/ 443834 h 887668"/>
              <a:gd name="connsiteX1" fmla="*/ 443834 w 887668"/>
              <a:gd name="connsiteY1" fmla="*/ 0 h 887668"/>
              <a:gd name="connsiteX2" fmla="*/ 887668 w 887668"/>
              <a:gd name="connsiteY2" fmla="*/ 443834 h 887668"/>
              <a:gd name="connsiteX3" fmla="*/ 443834 w 887668"/>
              <a:gd name="connsiteY3" fmla="*/ 887668 h 887668"/>
              <a:gd name="connsiteX4" fmla="*/ 0 w 887668"/>
              <a:gd name="connsiteY4" fmla="*/ 443834 h 887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7668" h="887668">
                <a:moveTo>
                  <a:pt x="0" y="443834"/>
                </a:moveTo>
                <a:cubicBezTo>
                  <a:pt x="0" y="198711"/>
                  <a:pt x="198711" y="0"/>
                  <a:pt x="443834" y="0"/>
                </a:cubicBezTo>
                <a:cubicBezTo>
                  <a:pt x="688957" y="0"/>
                  <a:pt x="887668" y="198711"/>
                  <a:pt x="887668" y="443834"/>
                </a:cubicBezTo>
                <a:cubicBezTo>
                  <a:pt x="887668" y="688957"/>
                  <a:pt x="688957" y="887668"/>
                  <a:pt x="443834" y="887668"/>
                </a:cubicBezTo>
                <a:cubicBezTo>
                  <a:pt x="198711" y="887668"/>
                  <a:pt x="0" y="688957"/>
                  <a:pt x="0" y="443834"/>
                </a:cubicBezTo>
                <a:close/>
              </a:path>
            </a:pathLst>
          </a:custGeom>
        </p:spPr>
        <p:style>
          <a:lnRef idx="2">
            <a:schemeClr val="dk2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2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46506" tIns="146506" rIns="146506" bIns="146506" numCol="1" spcCol="1270" anchor="ctr" anchorCtr="0">
            <a:noAutofit/>
          </a:bodyPr>
          <a:lstStyle/>
          <a:p>
            <a:pPr marL="0" lvl="0" indent="0" algn="ctr" defTabSz="577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100" kern="1200"/>
              <a:t>Finance Data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8B36392-3A77-A359-46EB-481AE26A3BC5}"/>
              </a:ext>
            </a:extLst>
          </p:cNvPr>
          <p:cNvSpPr/>
          <p:nvPr/>
        </p:nvSpPr>
        <p:spPr>
          <a:xfrm>
            <a:off x="1217804" y="2994407"/>
            <a:ext cx="640493" cy="669793"/>
          </a:xfrm>
          <a:custGeom>
            <a:avLst/>
            <a:gdLst>
              <a:gd name="connsiteX0" fmla="*/ 0 w 887668"/>
              <a:gd name="connsiteY0" fmla="*/ 443834 h 887668"/>
              <a:gd name="connsiteX1" fmla="*/ 443834 w 887668"/>
              <a:gd name="connsiteY1" fmla="*/ 0 h 887668"/>
              <a:gd name="connsiteX2" fmla="*/ 887668 w 887668"/>
              <a:gd name="connsiteY2" fmla="*/ 443834 h 887668"/>
              <a:gd name="connsiteX3" fmla="*/ 443834 w 887668"/>
              <a:gd name="connsiteY3" fmla="*/ 887668 h 887668"/>
              <a:gd name="connsiteX4" fmla="*/ 0 w 887668"/>
              <a:gd name="connsiteY4" fmla="*/ 443834 h 887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7668" h="887668">
                <a:moveTo>
                  <a:pt x="0" y="443834"/>
                </a:moveTo>
                <a:cubicBezTo>
                  <a:pt x="0" y="198711"/>
                  <a:pt x="198711" y="0"/>
                  <a:pt x="443834" y="0"/>
                </a:cubicBezTo>
                <a:cubicBezTo>
                  <a:pt x="688957" y="0"/>
                  <a:pt x="887668" y="198711"/>
                  <a:pt x="887668" y="443834"/>
                </a:cubicBezTo>
                <a:cubicBezTo>
                  <a:pt x="887668" y="688957"/>
                  <a:pt x="688957" y="887668"/>
                  <a:pt x="443834" y="887668"/>
                </a:cubicBezTo>
                <a:cubicBezTo>
                  <a:pt x="198711" y="887668"/>
                  <a:pt x="0" y="688957"/>
                  <a:pt x="0" y="443834"/>
                </a:cubicBezTo>
                <a:close/>
              </a:path>
            </a:pathLst>
          </a:custGeom>
        </p:spPr>
        <p:style>
          <a:lnRef idx="2">
            <a:schemeClr val="dk2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2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46506" tIns="146506" rIns="146506" bIns="146506" numCol="1" spcCol="1270" anchor="ctr" anchorCtr="0">
            <a:noAutofit/>
          </a:bodyPr>
          <a:lstStyle/>
          <a:p>
            <a:pPr marL="0" lvl="0" indent="0" algn="ctr" defTabSz="577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050" kern="1200"/>
              <a:t>Sales Data</a:t>
            </a:r>
          </a:p>
        </p:txBody>
      </p:sp>
      <p:sp>
        <p:nvSpPr>
          <p:cNvPr id="17" name="Shape 16">
            <a:extLst>
              <a:ext uri="{FF2B5EF4-FFF2-40B4-BE49-F238E27FC236}">
                <a16:creationId xmlns:a16="http://schemas.microsoft.com/office/drawing/2014/main" id="{8ACB1CAF-BD98-FCB7-E946-4B533853120F}"/>
              </a:ext>
            </a:extLst>
          </p:cNvPr>
          <p:cNvSpPr/>
          <p:nvPr/>
        </p:nvSpPr>
        <p:spPr>
          <a:xfrm rot="16200000">
            <a:off x="-59535" y="2617866"/>
            <a:ext cx="2697462" cy="2239179"/>
          </a:xfrm>
          <a:prstGeom prst="funnel">
            <a:avLst/>
          </a:prstGeom>
        </p:spPr>
        <p:style>
          <a:lnRef idx="1">
            <a:schemeClr val="dk2">
              <a:hueOff val="0"/>
              <a:satOff val="0"/>
              <a:lumOff val="0"/>
              <a:alphaOff val="0"/>
            </a:schemeClr>
          </a:lnRef>
          <a:fillRef idx="1">
            <a:schemeClr val="dk2">
              <a:alpha val="4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dk2">
              <a:alpha val="4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2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pic>
        <p:nvPicPr>
          <p:cNvPr id="4098" name="Picture 2" descr="Data cleaning - Free computer icons">
            <a:extLst>
              <a:ext uri="{FF2B5EF4-FFF2-40B4-BE49-F238E27FC236}">
                <a16:creationId xmlns:a16="http://schemas.microsoft.com/office/drawing/2014/main" id="{3400E744-B5A2-9EFD-DAB6-B045E54B87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9109" y="2994407"/>
            <a:ext cx="1182291" cy="1182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MACHINE LEARNING Vector Icons free download in SVG, PNG Format">
            <a:extLst>
              <a:ext uri="{FF2B5EF4-FFF2-40B4-BE49-F238E27FC236}">
                <a16:creationId xmlns:a16="http://schemas.microsoft.com/office/drawing/2014/main" id="{E90E762E-4FD9-D225-7E47-665F00EEF4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1541" y="2998363"/>
            <a:ext cx="1234117" cy="1234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Arrow: Down 19">
            <a:extLst>
              <a:ext uri="{FF2B5EF4-FFF2-40B4-BE49-F238E27FC236}">
                <a16:creationId xmlns:a16="http://schemas.microsoft.com/office/drawing/2014/main" id="{55194C3E-9A27-EEEB-D8BE-B16B330C61A0}"/>
              </a:ext>
            </a:extLst>
          </p:cNvPr>
          <p:cNvSpPr/>
          <p:nvPr/>
        </p:nvSpPr>
        <p:spPr>
          <a:xfrm rot="16200000">
            <a:off x="4465321" y="3536993"/>
            <a:ext cx="493149" cy="315615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bg2">
              <a:lumMod val="75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dk2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dk2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dk2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pic>
        <p:nvPicPr>
          <p:cNvPr id="4104" name="Picture 8" descr="prediction model Icon - Free PNG &amp; SVG 3459020 - Noun Project">
            <a:extLst>
              <a:ext uri="{FF2B5EF4-FFF2-40B4-BE49-F238E27FC236}">
                <a16:creationId xmlns:a16="http://schemas.microsoft.com/office/drawing/2014/main" id="{368F08C3-BE0B-9034-7996-2500A1FCFB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99" y="2964397"/>
            <a:ext cx="1234117" cy="1234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Arrow: Down 20">
            <a:extLst>
              <a:ext uri="{FF2B5EF4-FFF2-40B4-BE49-F238E27FC236}">
                <a16:creationId xmlns:a16="http://schemas.microsoft.com/office/drawing/2014/main" id="{46284CD4-CD86-7B5E-49BD-72977F505658}"/>
              </a:ext>
            </a:extLst>
          </p:cNvPr>
          <p:cNvSpPr/>
          <p:nvPr/>
        </p:nvSpPr>
        <p:spPr>
          <a:xfrm rot="16200000">
            <a:off x="6750019" y="3540555"/>
            <a:ext cx="493149" cy="315615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bg2">
              <a:lumMod val="75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dk2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dk2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dk2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5F5E10F-986A-4334-7D29-6DF85DD0D9A0}"/>
              </a:ext>
            </a:extLst>
          </p:cNvPr>
          <p:cNvSpPr txBox="1"/>
          <p:nvPr/>
        </p:nvSpPr>
        <p:spPr>
          <a:xfrm>
            <a:off x="63146" y="1976270"/>
            <a:ext cx="17951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latin typeface="Be Vietnam Pro" panose="020B0604020202020204" charset="0"/>
              </a:rPr>
              <a:t>1. Gathering Data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6A5FBD9-67A1-2E3A-DCE9-E912C72AAAB4}"/>
              </a:ext>
            </a:extLst>
          </p:cNvPr>
          <p:cNvSpPr txBox="1"/>
          <p:nvPr/>
        </p:nvSpPr>
        <p:spPr>
          <a:xfrm>
            <a:off x="3328526" y="2002431"/>
            <a:ext cx="10008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latin typeface="Be Vietnam Pro" panose="020B0604020202020204" charset="0"/>
              </a:rPr>
              <a:t>2. </a:t>
            </a:r>
            <a:r>
              <a:rPr lang="en-US" b="1">
                <a:solidFill>
                  <a:schemeClr val="tx1"/>
                </a:solidFill>
                <a:latin typeface="Be Vietnam Pro" panose="020B0604020202020204" charset="0"/>
              </a:rPr>
              <a:t>ETL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A47D5A1-DFBE-B3A0-B72D-9890F3D38A48}"/>
              </a:ext>
            </a:extLst>
          </p:cNvPr>
          <p:cNvSpPr txBox="1"/>
          <p:nvPr/>
        </p:nvSpPr>
        <p:spPr>
          <a:xfrm>
            <a:off x="5218360" y="1799796"/>
            <a:ext cx="16739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latin typeface="Be Vietnam Pro" panose="020B0604020202020204" charset="0"/>
              </a:rPr>
              <a:t>3. Model Implementation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E5B5061-1B7B-10B4-7564-11DAEB80CC26}"/>
              </a:ext>
            </a:extLst>
          </p:cNvPr>
          <p:cNvSpPr txBox="1"/>
          <p:nvPr/>
        </p:nvSpPr>
        <p:spPr>
          <a:xfrm>
            <a:off x="7285703" y="1799634"/>
            <a:ext cx="17951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latin typeface="Be Vietnam Pro" panose="020B0604020202020204" charset="0"/>
              </a:rPr>
              <a:t>4. Predict, detect and Improve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CD539BF3-B720-ABB0-ECBD-E316913625EA}"/>
              </a:ext>
            </a:extLst>
          </p:cNvPr>
          <p:cNvCxnSpPr>
            <a:cxnSpLocks/>
          </p:cNvCxnSpPr>
          <p:nvPr/>
        </p:nvCxnSpPr>
        <p:spPr>
          <a:xfrm>
            <a:off x="63146" y="2284047"/>
            <a:ext cx="1913138" cy="0"/>
          </a:xfrm>
          <a:prstGeom prst="line">
            <a:avLst/>
          </a:prstGeom>
          <a:ln w="28575">
            <a:solidFill>
              <a:schemeClr val="accent2">
                <a:lumMod val="50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9F4DA90-BAD7-CEFC-28A5-38232BC980D9}"/>
              </a:ext>
            </a:extLst>
          </p:cNvPr>
          <p:cNvCxnSpPr>
            <a:cxnSpLocks/>
          </p:cNvCxnSpPr>
          <p:nvPr/>
        </p:nvCxnSpPr>
        <p:spPr>
          <a:xfrm>
            <a:off x="3052953" y="2334416"/>
            <a:ext cx="1401749" cy="0"/>
          </a:xfrm>
          <a:prstGeom prst="line">
            <a:avLst/>
          </a:prstGeom>
          <a:ln w="28575">
            <a:solidFill>
              <a:schemeClr val="accent2">
                <a:lumMod val="50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7055AC33-B24D-E299-77B6-3BDD48A15B7A}"/>
              </a:ext>
            </a:extLst>
          </p:cNvPr>
          <p:cNvCxnSpPr>
            <a:cxnSpLocks/>
          </p:cNvCxnSpPr>
          <p:nvPr/>
        </p:nvCxnSpPr>
        <p:spPr>
          <a:xfrm>
            <a:off x="5126646" y="2345726"/>
            <a:ext cx="1795151" cy="0"/>
          </a:xfrm>
          <a:prstGeom prst="line">
            <a:avLst/>
          </a:prstGeom>
          <a:ln w="28575">
            <a:solidFill>
              <a:schemeClr val="accent2">
                <a:lumMod val="50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9519A74-6902-FB94-33D1-C21E6AD248CD}"/>
              </a:ext>
            </a:extLst>
          </p:cNvPr>
          <p:cNvCxnSpPr>
            <a:cxnSpLocks/>
          </p:cNvCxnSpPr>
          <p:nvPr/>
        </p:nvCxnSpPr>
        <p:spPr>
          <a:xfrm>
            <a:off x="7255207" y="2343426"/>
            <a:ext cx="1795151" cy="0"/>
          </a:xfrm>
          <a:prstGeom prst="line">
            <a:avLst/>
          </a:prstGeom>
          <a:ln w="28575">
            <a:solidFill>
              <a:schemeClr val="accent2">
                <a:lumMod val="50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5122" name="Picture 2" descr="Technical solutions Vector Icons free download in SVG, PNG Format">
            <a:extLst>
              <a:ext uri="{FF2B5EF4-FFF2-40B4-BE49-F238E27FC236}">
                <a16:creationId xmlns:a16="http://schemas.microsoft.com/office/drawing/2014/main" id="{B6B960BA-7ED8-4EC3-4917-4B7D852527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1915" y="978732"/>
            <a:ext cx="626445" cy="626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14810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7BF42D19-268C-BBAC-3348-C304A96823CB}"/>
              </a:ext>
            </a:extLst>
          </p:cNvPr>
          <p:cNvSpPr/>
          <p:nvPr/>
        </p:nvSpPr>
        <p:spPr>
          <a:xfrm>
            <a:off x="6934332" y="-31506"/>
            <a:ext cx="3134033" cy="737094"/>
          </a:xfrm>
          <a:prstGeom prst="rect">
            <a:avLst/>
          </a:prstGeom>
          <a:solidFill>
            <a:srgbClr val="F4F4F4"/>
          </a:solidFill>
          <a:ln>
            <a:solidFill>
              <a:srgbClr val="F4F4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4F4F4"/>
                </a:solidFill>
              </a:ln>
              <a:solidFill>
                <a:srgbClr val="F4F4F4"/>
              </a:solidFill>
            </a:endParaRP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A72A8032-1FB9-1DF1-3544-3B3DFB75357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74963061"/>
              </p:ext>
            </p:extLst>
          </p:nvPr>
        </p:nvGraphicFramePr>
        <p:xfrm>
          <a:off x="1236405" y="1861336"/>
          <a:ext cx="3390946" cy="22411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itle 1">
            <a:extLst>
              <a:ext uri="{FF2B5EF4-FFF2-40B4-BE49-F238E27FC236}">
                <a16:creationId xmlns:a16="http://schemas.microsoft.com/office/drawing/2014/main" id="{D09D9243-0984-D5BB-C571-65E80C7B3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5956" y="73742"/>
            <a:ext cx="5427406" cy="899652"/>
          </a:xfrm>
        </p:spPr>
        <p:txBody>
          <a:bodyPr/>
          <a:lstStyle/>
          <a:p>
            <a:r>
              <a:rPr lang="en-US" sz="3200"/>
              <a:t>A Journey to Finding the Optimal Approach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B6E374-09A0-035D-6C67-5ED0D94F2688}"/>
              </a:ext>
            </a:extLst>
          </p:cNvPr>
          <p:cNvSpPr txBox="1"/>
          <p:nvPr/>
        </p:nvSpPr>
        <p:spPr>
          <a:xfrm>
            <a:off x="5623575" y="1623245"/>
            <a:ext cx="1907104" cy="361989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53340" tIns="53340" rIns="53340" bIns="53340" numCol="1" spcCol="1270" anchor="t" anchorCtr="0">
            <a:noAutofit/>
          </a:bodyPr>
          <a:lstStyle/>
          <a:p>
            <a:pPr marL="0" lvl="0" indent="0" algn="l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400" b="1" i="0" kern="1200"/>
              <a:t>Logistic Regression</a:t>
            </a:r>
            <a:endParaRPr lang="en-US" sz="1400" b="1" kern="12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EA1C5AE-E529-1A65-F308-D871C145ACD9}"/>
              </a:ext>
            </a:extLst>
          </p:cNvPr>
          <p:cNvSpPr/>
          <p:nvPr/>
        </p:nvSpPr>
        <p:spPr>
          <a:xfrm>
            <a:off x="4537634" y="2049044"/>
            <a:ext cx="1550329" cy="361989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2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2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07C5165-C3A7-61DB-0A77-D3FAA7068EC7}"/>
              </a:ext>
            </a:extLst>
          </p:cNvPr>
          <p:cNvSpPr txBox="1"/>
          <p:nvPr/>
        </p:nvSpPr>
        <p:spPr>
          <a:xfrm>
            <a:off x="6990044" y="2718937"/>
            <a:ext cx="1670821" cy="361989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53340" tIns="53340" rIns="53340" bIns="53340" numCol="1" spcCol="1270" anchor="t" anchorCtr="0">
            <a:noAutofit/>
          </a:bodyPr>
          <a:lstStyle/>
          <a:p>
            <a:pPr marL="0" lvl="0" indent="0" algn="l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400" b="1" i="0" kern="1200"/>
              <a:t>Gradient Boosting</a:t>
            </a:r>
            <a:endParaRPr lang="en-US" sz="1400" b="1" kern="12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8F212E2-1AAE-B48D-B72C-F379FB4076C2}"/>
              </a:ext>
            </a:extLst>
          </p:cNvPr>
          <p:cNvSpPr/>
          <p:nvPr/>
        </p:nvSpPr>
        <p:spPr>
          <a:xfrm>
            <a:off x="7356633" y="2467856"/>
            <a:ext cx="766658" cy="361989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2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2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1CE0CFA-A1D4-F2C3-CBF6-9360E2852692}"/>
              </a:ext>
            </a:extLst>
          </p:cNvPr>
          <p:cNvSpPr txBox="1"/>
          <p:nvPr/>
        </p:nvSpPr>
        <p:spPr>
          <a:xfrm>
            <a:off x="5498158" y="2949349"/>
            <a:ext cx="766658" cy="361989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53340" tIns="53340" rIns="53340" bIns="53340" numCol="1" spcCol="1270" anchor="t" anchorCtr="0">
            <a:noAutofit/>
          </a:bodyPr>
          <a:lstStyle/>
          <a:p>
            <a:pPr marL="0" lvl="0" indent="0" algn="l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400" b="1" i="0" kern="1200"/>
              <a:t>SVM</a:t>
            </a:r>
            <a:endParaRPr lang="en-US" sz="1400" b="1" kern="120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4C5722A-927C-FEAF-1F5E-B3C9CC9B3AFE}"/>
              </a:ext>
            </a:extLst>
          </p:cNvPr>
          <p:cNvSpPr/>
          <p:nvPr/>
        </p:nvSpPr>
        <p:spPr>
          <a:xfrm>
            <a:off x="5958348" y="3849655"/>
            <a:ext cx="3134033" cy="737094"/>
          </a:xfrm>
          <a:prstGeom prst="rect">
            <a:avLst/>
          </a:prstGeom>
          <a:solidFill>
            <a:srgbClr val="F4F4F4"/>
          </a:solidFill>
          <a:ln>
            <a:solidFill>
              <a:srgbClr val="F4F4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4F4F4"/>
                </a:solidFill>
              </a:ln>
              <a:solidFill>
                <a:srgbClr val="F4F4F4"/>
              </a:solidFill>
            </a:endParaRPr>
          </a:p>
        </p:txBody>
      </p:sp>
      <p:sp>
        <p:nvSpPr>
          <p:cNvPr id="2" name="Google Shape;124;p24">
            <a:extLst>
              <a:ext uri="{FF2B5EF4-FFF2-40B4-BE49-F238E27FC236}">
                <a16:creationId xmlns:a16="http://schemas.microsoft.com/office/drawing/2014/main" id="{699B33C0-E775-CC73-8031-A0026E36D1A7}"/>
              </a:ext>
            </a:extLst>
          </p:cNvPr>
          <p:cNvSpPr txBox="1"/>
          <p:nvPr/>
        </p:nvSpPr>
        <p:spPr>
          <a:xfrm>
            <a:off x="1792940" y="1341129"/>
            <a:ext cx="2101858" cy="339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t" anchorCtr="0">
            <a:noAutofit/>
          </a:bodyPr>
          <a:lstStyle/>
          <a:p>
            <a:pPr algn="ctr"/>
            <a:r>
              <a:rPr lang="en-US" sz="1800" b="1">
                <a:solidFill>
                  <a:schemeClr val="tx1">
                    <a:lumMod val="90000"/>
                    <a:lumOff val="10000"/>
                  </a:schemeClr>
                </a:solidFill>
                <a:latin typeface="Be Vietnam Pro"/>
                <a:ea typeface="Figtree"/>
                <a:sym typeface="Figtree"/>
              </a:rPr>
              <a:t>Tested Models</a:t>
            </a:r>
            <a:endParaRPr lang="en-US" sz="1800" b="1">
              <a:solidFill>
                <a:schemeClr val="tx1">
                  <a:lumMod val="90000"/>
                  <a:lumOff val="10000"/>
                </a:schemeClr>
              </a:solidFill>
              <a:latin typeface="Be Vietnam Pro"/>
              <a:ea typeface="Figtree"/>
            </a:endParaRPr>
          </a:p>
          <a:p>
            <a:pPr marL="171450" indent="-171450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§"/>
            </a:pPr>
            <a:br>
              <a:rPr lang="en-US" sz="1200">
                <a:solidFill>
                  <a:schemeClr val="tx1">
                    <a:lumMod val="90000"/>
                    <a:lumOff val="10000"/>
                  </a:schemeClr>
                </a:solidFill>
                <a:latin typeface="Be Vietnam Pro"/>
                <a:ea typeface="Figtree"/>
              </a:rPr>
            </a:br>
            <a:r>
              <a:rPr lang="en-US" sz="1100">
                <a:solidFill>
                  <a:schemeClr val="tx1">
                    <a:lumMod val="90000"/>
                    <a:lumOff val="10000"/>
                  </a:schemeClr>
                </a:solidFill>
                <a:ea typeface="Figtree"/>
                <a:sym typeface="Figtree"/>
              </a:rPr>
              <a:t> </a:t>
            </a:r>
            <a:endParaRPr lang="en-US">
              <a:solidFill>
                <a:schemeClr val="accent6"/>
              </a:solidFill>
              <a:ea typeface="Figtree"/>
            </a:endParaRPr>
          </a:p>
        </p:txBody>
      </p:sp>
      <p:pic>
        <p:nvPicPr>
          <p:cNvPr id="5124" name="Picture 4" descr="Podium - Free sports and competition icons">
            <a:extLst>
              <a:ext uri="{FF2B5EF4-FFF2-40B4-BE49-F238E27FC236}">
                <a16:creationId xmlns:a16="http://schemas.microsoft.com/office/drawing/2014/main" id="{763FF8E3-6F45-FECE-AF9B-7D491668BC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9955" y="1804506"/>
            <a:ext cx="2372113" cy="2372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DC15EAC-9EAD-E7E7-418A-36D37BD09C48}"/>
              </a:ext>
            </a:extLst>
          </p:cNvPr>
          <p:cNvSpPr/>
          <p:nvPr/>
        </p:nvSpPr>
        <p:spPr>
          <a:xfrm>
            <a:off x="1" y="4608870"/>
            <a:ext cx="9144000" cy="56136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4F4F4"/>
                </a:solidFill>
              </a:ln>
              <a:solidFill>
                <a:srgbClr val="F4F4F4"/>
              </a:solidFill>
            </a:endParaRPr>
          </a:p>
        </p:txBody>
      </p: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32154D2C-AE8D-5DBB-9108-D9239B68B43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8364" t="25724" b="19771"/>
          <a:stretch/>
        </p:blipFill>
        <p:spPr>
          <a:xfrm>
            <a:off x="7332535" y="123318"/>
            <a:ext cx="991830" cy="277412"/>
          </a:xfrm>
          <a:prstGeom prst="rect">
            <a:avLst/>
          </a:prstGeom>
        </p:spPr>
      </p:pic>
      <p:pic>
        <p:nvPicPr>
          <p:cNvPr id="9" name="Picture 2" descr="GSOM Polimi - FLEXA">
            <a:extLst>
              <a:ext uri="{FF2B5EF4-FFF2-40B4-BE49-F238E27FC236}">
                <a16:creationId xmlns:a16="http://schemas.microsoft.com/office/drawing/2014/main" id="{69A25E37-73E6-AAC9-B74F-4A8D67341B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2279" y="0"/>
            <a:ext cx="801721" cy="474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Graphic 15" descr="Target with solid fill">
            <a:extLst>
              <a:ext uri="{FF2B5EF4-FFF2-40B4-BE49-F238E27FC236}">
                <a16:creationId xmlns:a16="http://schemas.microsoft.com/office/drawing/2014/main" id="{544EE406-B14C-27F8-9299-3A6DE0F800E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344954" y="553398"/>
            <a:ext cx="469927" cy="469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3762"/>
      </p:ext>
    </p:extLst>
  </p:cSld>
  <p:clrMapOvr>
    <a:masterClrMapping/>
  </p:clrMapOvr>
</p:sld>
</file>

<file path=ppt/theme/theme1.xml><?xml version="1.0" encoding="utf-8"?>
<a:theme xmlns:a="http://schemas.openxmlformats.org/drawingml/2006/main" name="Bell Curve Theme for Marketing by Slidesgo">
  <a:themeElements>
    <a:clrScheme name="Simple Light">
      <a:dk1>
        <a:srgbClr val="0E0659"/>
      </a:dk1>
      <a:lt1>
        <a:srgbClr val="F4F4F4"/>
      </a:lt1>
      <a:dk2>
        <a:srgbClr val="01D8DA"/>
      </a:dk2>
      <a:lt2>
        <a:srgbClr val="3723DD"/>
      </a:lt2>
      <a:accent1>
        <a:srgbClr val="D9D9D9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E065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webextensions/_rels/webextension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4.png"/></Relationships>
</file>

<file path=ppt/webextensions/webextension1.xml><?xml version="1.0" encoding="utf-8"?>
<we:webextension xmlns:we="http://schemas.microsoft.com/office/webextensions/webextension/2010/11" id="{57CC04F8-6136-4923-9D77-F928971FE51E}">
  <we:reference id="wa200003233" version="2.0.0.3" store="en-US" storeType="OMEX"/>
  <we:alternateReferences>
    <we:reference id="WA200003233" version="2.0.0.3" store="WA200003233" storeType="OMEX"/>
  </we:alternateReferences>
  <we:properties>
    <we:property name="backgroundColor" value="&quot;#E6E6E6&quot;"/>
    <we:property name="bookmark" value="&quot;H4sIAAAAAAAAA+VXUW/bOAz+K4WAe8sdbMux5b5tXg8bsA5FOxQ4HIaCkphEm2MZspJbbsh/HyU7bdNi3bANy4o+2SZl6vs+USL1iWnTdw1s3sAS2TF7bu2HJbgPRymbsHbfJko1k6JItEyKaVVksuI5jbKdN7bt2fEn5sHN0V+afgVNCEjGf99NGDTNGczD1wyaHiesQ9fbFhrzPw6DyeXdCrcThh+7xjoIIS88eAxh1zScvglK+henGUF5s8YLVH6wnmNnnd99T1g/vEVI+74QLE5Y29aDaSlwsCWiEqpIyjSpBE9ynmOaBfvMNH4cIjcnHztHfIjlpguyPNNraBVqFkE77PtxhlOEfuUi8pM9x4VdOYXnOIuu1hu/oTgaPNR/ZmxL7M+cJW2iuV713i7D7MGxsP/VDkkPzY6T7Tuy9KadN6N8N7zeDtgUuIDLyvdEPOCnH6zT6J5vIoUXxu0UySZ3UP58+ISXnFDoUqlqmhQaeZZmopTVl0Uec+/v6OQlLyoOiidKgijSXGlJ9MaFqEmWuXVGkRB316K2zWrZ/iCXc4y5ou+tRLqd/Kp02GG4On2c+bCHf0gImWZ8luccUlrXtBSY8OTQu+6PIwKKbZTiUeq8T2AQOq9SOtRQKZGnWZZWZTZNDy30CbiWlHykp9st9IPEOuFKFFwWUudpKjRWDx1uh68gv8e59Q0oXhp04NRi8xrX2NwHc+2/79qhuARnhoYiAv8eQmN3dB2J7XF81RpvoLm62PQel1cvQtsS/rqFjQXj0Y0huEdG7B8E96A4DxW4J6DPKfVqi0Pm8I+cVQ0lf93QTkSHeuhGaruUtl6A83cPsaGxpZnf3+pgx9UfjrYnsNy77fAkyO5ym4pI7IgSVVRiJnSllaRbiJZw6CrybD1/3LV6n8BQrsupkCArjbniMNUoikqHWA9S6RdAzz0uQ+lPklwgApdCTUuOUiVfjdXRffgNrM0cvHV3Y8awNxZGNXweVbAr33eg8AxajOp1A02DcRwtP7Qa9fjuwvO1ocwZAFxCswpzx0s4i5MQJiMb/MoP4WrOIqyQptvPTGw2NDQQAAA=&quot;"/>
    <we:property name="creatorSessionId" value="&quot;41013cd9-1815-472f-8504-8d5e8f134141&quot;"/>
    <we:property name="creatorTenantId" value="&quot;3550bc4b-d133-403d-b4af-c7b7be4b8f25&quot;"/>
    <we:property name="creatorUserId" value="&quot;10032001E9DB28A5&quot;"/>
    <we:property name="datasetId" value="&quot;f1bf49af-110e-4d83-a8ab-7f0abd4973b5&quot;"/>
    <we:property name="embedUrl" value="&quot;/reportEmbed?reportId=85e7f61d-3f1d-4ebb-a2c3-64c1d1c6da6c&amp;config=eyJjbHVzdGVyVXJsIjoiaHR0cHM6Ly9XQUJJLU5PUlRILUVVUk9QRS1JLVBSSU1BUlktcmVkaXJlY3QuYW5hbHlzaXMud2luZG93cy5uZXQiLCJlbWJlZEZlYXR1cmVzIjp7Im1vZGVybkVtYmVkIjp0cnVlLCJ1c2FnZU1ldHJpY3NWTmV4dCI6dHJ1ZX19&amp;disableSensitivityBanner=true&quot;"/>
    <we:property name="initialStateBookmark" value="&quot;H4sIAAAAAAAAA81Uy27bMBD8lYBAb2qhhy1LvjmqT6kTwy5yCYJiJa4dNjQpkJQbNfC/d0k5CFIE8aEt0pPIWWp2ZpbgI+PCthL6S9ghm7Jzre93YO7PEhYxdcSuri4Ws9XFt8vZYk6wbp3QyrLpI3Ngtuiuhe1AegYCb24jBlIuYet3G5AWI9aisVqBFD9xOEwlZzo8RAwfWqkNeMq1A4eedk/HaU+9k08ZdYTGiT2usXEDusJWG/e0j5gdVkHSy5onCw0rrRwIRcQeK8tRVo+zPMW4mfCirsd54vGNkO54pO7nD60hP+Syb30OM74H1SBnQbRBa48dFgi2M0H5/EVhrTvT4Ao3oaSccD3xcHBQfUzZgdwvjaZsAlx1Tu98c4/f6R+VQYqDs2l8iE5rqLTsduoPJawwZMRfkXBLiBVqK48DfE7266CskZ2l7JAPSqo7MM5flvo7jcInSgTacDTnfQj1szBPM0qj30T/9UBJPtVgMxonJeR5kTbppIGkyN596h/O/m3onjQuyqLJ40kSl0UWj7IRJul7+37jtp92DYb/V1crpPwsh1FpG1roztkWGlyCwiCtHTgEhnMULCjuXYe18d8vgmYymL4G2Xm/4RFloQnlIGqJJ37wTysLsoK4XzMH9ZvlBQAA&quot;"/>
    <we:property name="isFiltersActionButtonVisible" value="true"/>
    <we:property name="isFooterCollapsed" value="false"/>
    <we:property name="pageDisplayName" value="&quot;Retained Customers&quot;"/>
    <we:property name="pageName" value="&quot;ReportSection&quot;"/>
    <we:property name="pptInsertionSessionID" value="&quot;011D4B55-09E8-4748-8B9A-587AF5BABE55&quot;"/>
    <we:property name="reportEmbeddedTime" value="&quot;2023-04-15T20:06:47.864Z&quot;"/>
    <we:property name="reportName" value="&quot;MlProject&quot;"/>
    <we:property name="reportState" value="&quot;CONNECTED&quot;"/>
    <we:property name="reportUrl" value="&quot;/groups/me/reports/85e7f61d-3f1d-4ebb-a2c3-64c1d1c6da6c/ReportSection&quot;"/>
  </we:properties>
  <we:bindings/>
  <we:snapshot xmlns:r="http://schemas.openxmlformats.org/officeDocument/2006/relationships" r:embed="rId1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08AF7F8BBEF87D4A9E8D18E5280DB305" ma:contentTypeVersion="4" ma:contentTypeDescription="Creare un nuovo documento." ma:contentTypeScope="" ma:versionID="fc7c847d3be5d9d855e8418becc408c2">
  <xsd:schema xmlns:xsd="http://www.w3.org/2001/XMLSchema" xmlns:xs="http://www.w3.org/2001/XMLSchema" xmlns:p="http://schemas.microsoft.com/office/2006/metadata/properties" xmlns:ns3="843331eb-4c96-436f-b8cf-d40960a4e594" xmlns:ns4="e7b50dc8-6e33-4ea4-acaa-99c2a21bf287" targetNamespace="http://schemas.microsoft.com/office/2006/metadata/properties" ma:root="true" ma:fieldsID="4d73dee2992796143821698f21b4613a" ns3:_="" ns4:_="">
    <xsd:import namespace="843331eb-4c96-436f-b8cf-d40960a4e594"/>
    <xsd:import namespace="e7b50dc8-6e33-4ea4-acaa-99c2a21bf287"/>
    <xsd:element name="properties">
      <xsd:complexType>
        <xsd:sequence>
          <xsd:element name="documentManagement">
            <xsd:complexType>
              <xsd:all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43331eb-4c96-436f-b8cf-d40960a4e594" elementFormDefault="qualified">
    <xsd:import namespace="http://schemas.microsoft.com/office/2006/documentManagement/types"/>
    <xsd:import namespace="http://schemas.microsoft.com/office/infopath/2007/PartnerControls"/>
    <xsd:element name="_activity" ma:index="8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7b50dc8-6e33-4ea4-acaa-99c2a21bf287" elementFormDefault="qualified">
    <xsd:import namespace="http://schemas.microsoft.com/office/2006/documentManagement/types"/>
    <xsd:import namespace="http://schemas.microsoft.com/office/infopath/2007/PartnerControls"/>
    <xsd:element name="SharedWithUsers" ma:index="9" nillable="true" ma:displayName="Condivis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0" nillable="true" ma:displayName="Condiviso con dettagli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1" nillable="true" ma:displayName="Hash suggerimento condivisione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843331eb-4c96-436f-b8cf-d40960a4e594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C8D1BF9-23D5-4982-8993-87817D72AA73}">
  <ds:schemaRefs>
    <ds:schemaRef ds:uri="843331eb-4c96-436f-b8cf-d40960a4e594"/>
    <ds:schemaRef ds:uri="e7b50dc8-6e33-4ea4-acaa-99c2a21bf287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78815185-F9E6-45B2-84DD-690397F56016}">
  <ds:schemaRefs>
    <ds:schemaRef ds:uri="843331eb-4c96-436f-b8cf-d40960a4e594"/>
    <ds:schemaRef ds:uri="e7b50dc8-6e33-4ea4-acaa-99c2a21bf287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D7879885-7B10-4C72-B55B-E54EE6FB339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Presentazione su schermo (16:9)</PresentationFormat>
  <Slides>16</Slides>
  <Notes>10</Notes>
  <HiddenSlides>0</HiddenSlides>
  <ScaleCrop>false</ScaleCrop>
  <HeadingPairs>
    <vt:vector size="4" baseType="variant">
      <vt:variant>
        <vt:lpstr>Tema</vt:lpstr>
      </vt:variant>
      <vt:variant>
        <vt:i4>1</vt:i4>
      </vt:variant>
      <vt:variant>
        <vt:lpstr>Titoli diapositive</vt:lpstr>
      </vt:variant>
      <vt:variant>
        <vt:i4>16</vt:i4>
      </vt:variant>
    </vt:vector>
  </HeadingPairs>
  <TitlesOfParts>
    <vt:vector size="17" baseType="lpstr">
      <vt:lpstr>Bell Curve Theme for Marketing by Slidesgo</vt:lpstr>
      <vt:lpstr>The return at the Yeti</vt:lpstr>
      <vt:lpstr>Agenda</vt:lpstr>
      <vt:lpstr>Meet Our Best Team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A New Solution for Customer Retention</vt:lpstr>
      <vt:lpstr>A Journey to Finding the Optimal Approach</vt:lpstr>
      <vt:lpstr>Evaluating Our Model</vt:lpstr>
      <vt:lpstr>Identyfing our opportunities</vt:lpstr>
      <vt:lpstr>Must Influential Features</vt:lpstr>
      <vt:lpstr>Must Influential Features</vt:lpstr>
      <vt:lpstr>Must Influential Features</vt:lpstr>
      <vt:lpstr>Final Recomendations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return at the Yeti</dc:title>
  <cp:revision>2</cp:revision>
  <dcterms:modified xsi:type="dcterms:W3CDTF">2023-06-07T06:39:14Z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0x01010008AF7F8BBEF87D4A9E8D18E5280DB305</vt:lpwstr>
  </property>
</Properties>
</file>